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67"/>
  </p:notesMasterIdLst>
  <p:sldIdLst>
    <p:sldId id="256" r:id="rId2"/>
    <p:sldId id="258" r:id="rId3"/>
    <p:sldId id="257" r:id="rId4"/>
    <p:sldId id="259" r:id="rId5"/>
    <p:sldId id="265" r:id="rId6"/>
    <p:sldId id="266" r:id="rId7"/>
    <p:sldId id="294" r:id="rId8"/>
    <p:sldId id="295" r:id="rId9"/>
    <p:sldId id="296" r:id="rId10"/>
    <p:sldId id="298" r:id="rId11"/>
    <p:sldId id="300" r:id="rId12"/>
    <p:sldId id="299" r:id="rId13"/>
    <p:sldId id="301" r:id="rId14"/>
    <p:sldId id="297" r:id="rId15"/>
    <p:sldId id="302" r:id="rId16"/>
    <p:sldId id="303" r:id="rId17"/>
    <p:sldId id="305" r:id="rId18"/>
    <p:sldId id="304" r:id="rId19"/>
    <p:sldId id="268" r:id="rId20"/>
    <p:sldId id="260" r:id="rId21"/>
    <p:sldId id="269" r:id="rId22"/>
    <p:sldId id="270" r:id="rId23"/>
    <p:sldId id="272" r:id="rId24"/>
    <p:sldId id="261" r:id="rId25"/>
    <p:sldId id="273" r:id="rId26"/>
    <p:sldId id="306" r:id="rId27"/>
    <p:sldId id="274" r:id="rId28"/>
    <p:sldId id="307" r:id="rId29"/>
    <p:sldId id="310" r:id="rId30"/>
    <p:sldId id="312" r:id="rId31"/>
    <p:sldId id="313" r:id="rId32"/>
    <p:sldId id="309" r:id="rId33"/>
    <p:sldId id="316" r:id="rId34"/>
    <p:sldId id="315" r:id="rId35"/>
    <p:sldId id="314" r:id="rId36"/>
    <p:sldId id="262" r:id="rId37"/>
    <p:sldId id="279" r:id="rId38"/>
    <p:sldId id="280" r:id="rId39"/>
    <p:sldId id="317" r:id="rId40"/>
    <p:sldId id="283" r:id="rId41"/>
    <p:sldId id="285" r:id="rId42"/>
    <p:sldId id="288" r:id="rId43"/>
    <p:sldId id="284" r:id="rId44"/>
    <p:sldId id="289" r:id="rId45"/>
    <p:sldId id="290" r:id="rId46"/>
    <p:sldId id="318" r:id="rId47"/>
    <p:sldId id="321" r:id="rId48"/>
    <p:sldId id="323" r:id="rId49"/>
    <p:sldId id="326" r:id="rId50"/>
    <p:sldId id="325" r:id="rId51"/>
    <p:sldId id="327" r:id="rId52"/>
    <p:sldId id="328" r:id="rId53"/>
    <p:sldId id="319" r:id="rId54"/>
    <p:sldId id="263" r:id="rId55"/>
    <p:sldId id="329" r:id="rId56"/>
    <p:sldId id="332" r:id="rId57"/>
    <p:sldId id="330" r:id="rId58"/>
    <p:sldId id="331" r:id="rId59"/>
    <p:sldId id="333" r:id="rId60"/>
    <p:sldId id="336" r:id="rId61"/>
    <p:sldId id="334" r:id="rId62"/>
    <p:sldId id="335" r:id="rId63"/>
    <p:sldId id="264" r:id="rId64"/>
    <p:sldId id="291" r:id="rId65"/>
    <p:sldId id="293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91AEFF-3B9F-4FCA-BD1D-E42E1568E13D}">
          <p14:sldIdLst>
            <p14:sldId id="256"/>
          </p14:sldIdLst>
        </p14:section>
        <p14:section name="Intro" id="{2C863825-85BB-4980-8F6D-022E046B21D3}">
          <p14:sldIdLst>
            <p14:sldId id="258"/>
            <p14:sldId id="257"/>
          </p14:sldIdLst>
        </p14:section>
        <p14:section name="Package Readiness Checklist" id="{20C81D8F-720D-40D7-B9DA-CC858BD4C545}">
          <p14:sldIdLst>
            <p14:sldId id="259"/>
            <p14:sldId id="265"/>
            <p14:sldId id="266"/>
            <p14:sldId id="294"/>
            <p14:sldId id="295"/>
            <p14:sldId id="296"/>
            <p14:sldId id="298"/>
            <p14:sldId id="300"/>
            <p14:sldId id="299"/>
            <p14:sldId id="301"/>
            <p14:sldId id="297"/>
            <p14:sldId id="302"/>
            <p14:sldId id="303"/>
            <p14:sldId id="305"/>
            <p14:sldId id="304"/>
            <p14:sldId id="268"/>
          </p14:sldIdLst>
        </p14:section>
        <p14:section name="Writing Vignettes" id="{E80C7DA9-9EF1-470C-8FDE-6807A7FD3657}">
          <p14:sldIdLst>
            <p14:sldId id="260"/>
            <p14:sldId id="269"/>
            <p14:sldId id="270"/>
            <p14:sldId id="272"/>
          </p14:sldIdLst>
        </p14:section>
        <p14:section name="MkDocs Website" id="{309EC88F-A8B4-4957-98C6-992C5AB91B7B}">
          <p14:sldIdLst>
            <p14:sldId id="261"/>
            <p14:sldId id="273"/>
            <p14:sldId id="306"/>
            <p14:sldId id="274"/>
            <p14:sldId id="307"/>
            <p14:sldId id="310"/>
            <p14:sldId id="312"/>
            <p14:sldId id="313"/>
            <p14:sldId id="309"/>
            <p14:sldId id="316"/>
            <p14:sldId id="315"/>
            <p14:sldId id="314"/>
          </p14:sldIdLst>
        </p14:section>
        <p14:section name="Bioconductor" id="{150810D9-7753-4900-861D-DACC000F5E04}">
          <p14:sldIdLst>
            <p14:sldId id="262"/>
            <p14:sldId id="279"/>
            <p14:sldId id="280"/>
            <p14:sldId id="317"/>
            <p14:sldId id="283"/>
            <p14:sldId id="285"/>
            <p14:sldId id="288"/>
            <p14:sldId id="284"/>
            <p14:sldId id="289"/>
            <p14:sldId id="290"/>
          </p14:sldIdLst>
        </p14:section>
        <p14:section name="Bioconductor Review" id="{6BA8E4B7-DE41-443D-AF9A-E81A44E9DB88}">
          <p14:sldIdLst>
            <p14:sldId id="318"/>
            <p14:sldId id="321"/>
            <p14:sldId id="323"/>
            <p14:sldId id="326"/>
            <p14:sldId id="325"/>
            <p14:sldId id="327"/>
            <p14:sldId id="328"/>
            <p14:sldId id="319"/>
          </p14:sldIdLst>
        </p14:section>
        <p14:section name="Package Maintenence" id="{02D323D0-E11B-4501-ACD0-A736EE7B9C9F}">
          <p14:sldIdLst>
            <p14:sldId id="263"/>
            <p14:sldId id="329"/>
            <p14:sldId id="332"/>
            <p14:sldId id="330"/>
            <p14:sldId id="331"/>
            <p14:sldId id="333"/>
            <p14:sldId id="336"/>
            <p14:sldId id="334"/>
            <p14:sldId id="335"/>
          </p14:sldIdLst>
        </p14:section>
        <p14:section name="Wrap Up" id="{35C15AD0-2314-4CB6-9C53-E92C88CA0425}">
          <p14:sldIdLst>
            <p14:sldId id="264"/>
            <p14:sldId id="291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9F25"/>
    <a:srgbClr val="BCD39C"/>
    <a:srgbClr val="29292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4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BE19B6-4CA5-44BA-86E2-A0B9EF4ACD3B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3_2" csCatId="accent3" phldr="1"/>
      <dgm:spPr/>
    </dgm:pt>
    <dgm:pt modelId="{1493688A-5379-4D06-BC6F-35AAB9AC940F}">
      <dgm:prSet phldrT="[Text]"/>
      <dgm:spPr/>
      <dgm:t>
        <a:bodyPr/>
        <a:lstStyle/>
        <a:p>
          <a:r>
            <a:rPr lang="en-US" dirty="0"/>
            <a:t>Write functions</a:t>
          </a:r>
        </a:p>
      </dgm:t>
    </dgm:pt>
    <dgm:pt modelId="{62E506E3-06EB-437C-AF37-D230CD03140C}" type="parTrans" cxnId="{8047C651-87A0-414B-B1E3-E4BBD0FABFB2}">
      <dgm:prSet/>
      <dgm:spPr/>
      <dgm:t>
        <a:bodyPr/>
        <a:lstStyle/>
        <a:p>
          <a:endParaRPr lang="en-US"/>
        </a:p>
      </dgm:t>
    </dgm:pt>
    <dgm:pt modelId="{301D2921-8AFA-471D-8288-F087D9171A43}" type="sibTrans" cxnId="{8047C651-87A0-414B-B1E3-E4BBD0FABFB2}">
      <dgm:prSet/>
      <dgm:spPr/>
      <dgm:t>
        <a:bodyPr/>
        <a:lstStyle/>
        <a:p>
          <a:endParaRPr lang="en-US"/>
        </a:p>
      </dgm:t>
    </dgm:pt>
    <dgm:pt modelId="{32B3FAB7-F0DA-479C-B8AD-BDB26C8FDEFF}">
      <dgm:prSet phldrT="[Text]"/>
      <dgm:spPr/>
      <dgm:t>
        <a:bodyPr/>
        <a:lstStyle/>
        <a:p>
          <a:r>
            <a:rPr lang="en-US" dirty="0"/>
            <a:t>Write unit tests</a:t>
          </a:r>
        </a:p>
      </dgm:t>
    </dgm:pt>
    <dgm:pt modelId="{B6E60E08-1832-4D02-9C6E-27AFC44E879E}" type="parTrans" cxnId="{7CFE2A42-BF4F-463F-B6ED-637CB4F6CE49}">
      <dgm:prSet/>
      <dgm:spPr/>
      <dgm:t>
        <a:bodyPr/>
        <a:lstStyle/>
        <a:p>
          <a:endParaRPr lang="en-US"/>
        </a:p>
      </dgm:t>
    </dgm:pt>
    <dgm:pt modelId="{68526880-ADDD-4AAD-A4EC-AE85FF61AB6B}" type="sibTrans" cxnId="{7CFE2A42-BF4F-463F-B6ED-637CB4F6CE49}">
      <dgm:prSet/>
      <dgm:spPr/>
      <dgm:t>
        <a:bodyPr/>
        <a:lstStyle/>
        <a:p>
          <a:endParaRPr lang="en-US"/>
        </a:p>
      </dgm:t>
    </dgm:pt>
    <dgm:pt modelId="{3FD87E93-CFAC-4492-8E93-2CA5967366DA}">
      <dgm:prSet phldrT="[Text]"/>
      <dgm:spPr/>
      <dgm:t>
        <a:bodyPr/>
        <a:lstStyle/>
        <a:p>
          <a:r>
            <a:rPr lang="en-US" dirty="0"/>
            <a:t>Run tests locally</a:t>
          </a:r>
        </a:p>
      </dgm:t>
    </dgm:pt>
    <dgm:pt modelId="{AC858634-BC6A-458D-BEA5-8749B59EB2CA}" type="parTrans" cxnId="{FCE34160-299B-4218-921C-57B172718F9A}">
      <dgm:prSet/>
      <dgm:spPr/>
      <dgm:t>
        <a:bodyPr/>
        <a:lstStyle/>
        <a:p>
          <a:endParaRPr lang="en-US"/>
        </a:p>
      </dgm:t>
    </dgm:pt>
    <dgm:pt modelId="{02B31E96-A59D-47E6-986B-316D7F9B1EE2}" type="sibTrans" cxnId="{FCE34160-299B-4218-921C-57B172718F9A}">
      <dgm:prSet/>
      <dgm:spPr/>
      <dgm:t>
        <a:bodyPr/>
        <a:lstStyle/>
        <a:p>
          <a:endParaRPr lang="en-US"/>
        </a:p>
      </dgm:t>
    </dgm:pt>
    <dgm:pt modelId="{93E81F95-951B-425D-BC53-1F50521D7E27}">
      <dgm:prSet phldrT="[Text]"/>
      <dgm:spPr/>
      <dgm:t>
        <a:bodyPr/>
        <a:lstStyle/>
        <a:p>
          <a:r>
            <a:rPr lang="en-US" dirty="0"/>
            <a:t>Check code coverage</a:t>
          </a:r>
        </a:p>
      </dgm:t>
    </dgm:pt>
    <dgm:pt modelId="{D53B7B55-AF94-4399-B7A6-71E59520136B}" type="parTrans" cxnId="{222E077F-CE97-4227-9E41-EEDE396573B6}">
      <dgm:prSet/>
      <dgm:spPr/>
      <dgm:t>
        <a:bodyPr/>
        <a:lstStyle/>
        <a:p>
          <a:endParaRPr lang="en-US"/>
        </a:p>
      </dgm:t>
    </dgm:pt>
    <dgm:pt modelId="{7FE78011-D44E-46C3-99AE-2E079E995369}" type="sibTrans" cxnId="{222E077F-CE97-4227-9E41-EEDE396573B6}">
      <dgm:prSet/>
      <dgm:spPr/>
      <dgm:t>
        <a:bodyPr/>
        <a:lstStyle/>
        <a:p>
          <a:endParaRPr lang="en-US"/>
        </a:p>
      </dgm:t>
    </dgm:pt>
    <dgm:pt modelId="{3676CDD0-D0EC-42D7-A0C7-D247F425BB52}">
      <dgm:prSet phldrT="[Text]"/>
      <dgm:spPr/>
      <dgm:t>
        <a:bodyPr/>
        <a:lstStyle/>
        <a:p>
          <a:r>
            <a:rPr lang="en-US" dirty="0"/>
            <a:t>R CMD Check</a:t>
          </a:r>
        </a:p>
      </dgm:t>
    </dgm:pt>
    <dgm:pt modelId="{5CBA4FB2-0B86-480B-8943-EBEC04FD6EFB}" type="parTrans" cxnId="{1EDD4EFE-BD0E-4E4A-BDFB-A69C7F395573}">
      <dgm:prSet/>
      <dgm:spPr/>
      <dgm:t>
        <a:bodyPr/>
        <a:lstStyle/>
        <a:p>
          <a:endParaRPr lang="en-US"/>
        </a:p>
      </dgm:t>
    </dgm:pt>
    <dgm:pt modelId="{F022991C-3847-41BA-B142-7345EE28CEA6}" type="sibTrans" cxnId="{1EDD4EFE-BD0E-4E4A-BDFB-A69C7F395573}">
      <dgm:prSet/>
      <dgm:spPr/>
      <dgm:t>
        <a:bodyPr/>
        <a:lstStyle/>
        <a:p>
          <a:endParaRPr lang="en-US"/>
        </a:p>
      </dgm:t>
    </dgm:pt>
    <dgm:pt modelId="{C1B530E5-7456-4A15-A573-DDC80D131069}" type="pres">
      <dgm:prSet presAssocID="{F1BE19B6-4CA5-44BA-86E2-A0B9EF4ACD3B}" presName="Name0" presStyleCnt="0">
        <dgm:presLayoutVars>
          <dgm:chMax val="7"/>
          <dgm:chPref val="5"/>
        </dgm:presLayoutVars>
      </dgm:prSet>
      <dgm:spPr/>
    </dgm:pt>
    <dgm:pt modelId="{01179F13-9E2A-4744-86F7-D57AEB8EDCD6}" type="pres">
      <dgm:prSet presAssocID="{F1BE19B6-4CA5-44BA-86E2-A0B9EF4ACD3B}" presName="arrowNode" presStyleLbl="node1" presStyleIdx="0" presStyleCnt="1"/>
      <dgm:spPr/>
    </dgm:pt>
    <dgm:pt modelId="{413D02F0-899F-4C23-A151-092F7BB940CC}" type="pres">
      <dgm:prSet presAssocID="{1493688A-5379-4D06-BC6F-35AAB9AC940F}" presName="txNode1" presStyleLbl="revTx" presStyleIdx="0" presStyleCnt="5">
        <dgm:presLayoutVars>
          <dgm:bulletEnabled val="1"/>
        </dgm:presLayoutVars>
      </dgm:prSet>
      <dgm:spPr/>
    </dgm:pt>
    <dgm:pt modelId="{81264574-EA4F-496B-8DCB-123711F67EAC}" type="pres">
      <dgm:prSet presAssocID="{32B3FAB7-F0DA-479C-B8AD-BDB26C8FDEFF}" presName="txNode2" presStyleLbl="revTx" presStyleIdx="1" presStyleCnt="5">
        <dgm:presLayoutVars>
          <dgm:bulletEnabled val="1"/>
        </dgm:presLayoutVars>
      </dgm:prSet>
      <dgm:spPr/>
    </dgm:pt>
    <dgm:pt modelId="{17D4D2FB-5FD9-4D66-8459-5331C832C5E6}" type="pres">
      <dgm:prSet presAssocID="{68526880-ADDD-4AAD-A4EC-AE85FF61AB6B}" presName="dotNode2" presStyleCnt="0"/>
      <dgm:spPr/>
    </dgm:pt>
    <dgm:pt modelId="{A20A2B5D-7342-4B0D-888A-BBBF45A55CE4}" type="pres">
      <dgm:prSet presAssocID="{68526880-ADDD-4AAD-A4EC-AE85FF61AB6B}" presName="dotRepeatNode" presStyleLbl="fgShp" presStyleIdx="0" presStyleCnt="3"/>
      <dgm:spPr/>
    </dgm:pt>
    <dgm:pt modelId="{5FC31B95-89BB-48A9-B3D9-65F80C23FC25}" type="pres">
      <dgm:prSet presAssocID="{3FD87E93-CFAC-4492-8E93-2CA5967366DA}" presName="txNode3" presStyleLbl="revTx" presStyleIdx="2" presStyleCnt="5">
        <dgm:presLayoutVars>
          <dgm:bulletEnabled val="1"/>
        </dgm:presLayoutVars>
      </dgm:prSet>
      <dgm:spPr/>
    </dgm:pt>
    <dgm:pt modelId="{8E6F863A-3E11-44EE-B295-0102A6E7F3AA}" type="pres">
      <dgm:prSet presAssocID="{02B31E96-A59D-47E6-986B-316D7F9B1EE2}" presName="dotNode3" presStyleCnt="0"/>
      <dgm:spPr/>
    </dgm:pt>
    <dgm:pt modelId="{739925B6-237F-4437-8A5F-1EE13C36C986}" type="pres">
      <dgm:prSet presAssocID="{02B31E96-A59D-47E6-986B-316D7F9B1EE2}" presName="dotRepeatNode" presStyleLbl="fgShp" presStyleIdx="1" presStyleCnt="3"/>
      <dgm:spPr/>
    </dgm:pt>
    <dgm:pt modelId="{09D72472-B20B-402A-A3FD-62EACCF07B23}" type="pres">
      <dgm:prSet presAssocID="{93E81F95-951B-425D-BC53-1F50521D7E27}" presName="txNode4" presStyleLbl="revTx" presStyleIdx="3" presStyleCnt="5">
        <dgm:presLayoutVars>
          <dgm:bulletEnabled val="1"/>
        </dgm:presLayoutVars>
      </dgm:prSet>
      <dgm:spPr/>
    </dgm:pt>
    <dgm:pt modelId="{35B0777B-2174-40AA-9E68-D3117BEE9A8D}" type="pres">
      <dgm:prSet presAssocID="{7FE78011-D44E-46C3-99AE-2E079E995369}" presName="dotNode4" presStyleCnt="0"/>
      <dgm:spPr/>
    </dgm:pt>
    <dgm:pt modelId="{FCF56639-7450-46CF-AB91-00A242300D8C}" type="pres">
      <dgm:prSet presAssocID="{7FE78011-D44E-46C3-99AE-2E079E995369}" presName="dotRepeatNode" presStyleLbl="fgShp" presStyleIdx="2" presStyleCnt="3"/>
      <dgm:spPr/>
    </dgm:pt>
    <dgm:pt modelId="{5A0C7060-138C-49AE-888D-4630461494D4}" type="pres">
      <dgm:prSet presAssocID="{3676CDD0-D0EC-42D7-A0C7-D247F425BB52}" presName="txNode5" presStyleLbl="revTx" presStyleIdx="4" presStyleCnt="5">
        <dgm:presLayoutVars>
          <dgm:bulletEnabled val="1"/>
        </dgm:presLayoutVars>
      </dgm:prSet>
      <dgm:spPr/>
    </dgm:pt>
  </dgm:ptLst>
  <dgm:cxnLst>
    <dgm:cxn modelId="{85CA9A3E-E618-4AEC-8A91-2FF60DF2A43B}" type="presOf" srcId="{F1BE19B6-4CA5-44BA-86E2-A0B9EF4ACD3B}" destId="{C1B530E5-7456-4A15-A573-DDC80D131069}" srcOrd="0" destOrd="0" presId="urn:microsoft.com/office/officeart/2009/3/layout/DescendingProcess"/>
    <dgm:cxn modelId="{FCE34160-299B-4218-921C-57B172718F9A}" srcId="{F1BE19B6-4CA5-44BA-86E2-A0B9EF4ACD3B}" destId="{3FD87E93-CFAC-4492-8E93-2CA5967366DA}" srcOrd="2" destOrd="0" parTransId="{AC858634-BC6A-458D-BEA5-8749B59EB2CA}" sibTransId="{02B31E96-A59D-47E6-986B-316D7F9B1EE2}"/>
    <dgm:cxn modelId="{7CFE2A42-BF4F-463F-B6ED-637CB4F6CE49}" srcId="{F1BE19B6-4CA5-44BA-86E2-A0B9EF4ACD3B}" destId="{32B3FAB7-F0DA-479C-B8AD-BDB26C8FDEFF}" srcOrd="1" destOrd="0" parTransId="{B6E60E08-1832-4D02-9C6E-27AFC44E879E}" sibTransId="{68526880-ADDD-4AAD-A4EC-AE85FF61AB6B}"/>
    <dgm:cxn modelId="{C70CE448-776F-4305-8DA9-A8AA828E66CB}" type="presOf" srcId="{02B31E96-A59D-47E6-986B-316D7F9B1EE2}" destId="{739925B6-237F-4437-8A5F-1EE13C36C986}" srcOrd="0" destOrd="0" presId="urn:microsoft.com/office/officeart/2009/3/layout/DescendingProcess"/>
    <dgm:cxn modelId="{8047C651-87A0-414B-B1E3-E4BBD0FABFB2}" srcId="{F1BE19B6-4CA5-44BA-86E2-A0B9EF4ACD3B}" destId="{1493688A-5379-4D06-BC6F-35AAB9AC940F}" srcOrd="0" destOrd="0" parTransId="{62E506E3-06EB-437C-AF37-D230CD03140C}" sibTransId="{301D2921-8AFA-471D-8288-F087D9171A43}"/>
    <dgm:cxn modelId="{9C730D7C-34F1-4221-A33A-0E32FF4E4B44}" type="presOf" srcId="{32B3FAB7-F0DA-479C-B8AD-BDB26C8FDEFF}" destId="{81264574-EA4F-496B-8DCB-123711F67EAC}" srcOrd="0" destOrd="0" presId="urn:microsoft.com/office/officeart/2009/3/layout/DescendingProcess"/>
    <dgm:cxn modelId="{222E077F-CE97-4227-9E41-EEDE396573B6}" srcId="{F1BE19B6-4CA5-44BA-86E2-A0B9EF4ACD3B}" destId="{93E81F95-951B-425D-BC53-1F50521D7E27}" srcOrd="3" destOrd="0" parTransId="{D53B7B55-AF94-4399-B7A6-71E59520136B}" sibTransId="{7FE78011-D44E-46C3-99AE-2E079E995369}"/>
    <dgm:cxn modelId="{34C1D693-2861-48DD-99B5-F04541DA6C53}" type="presOf" srcId="{7FE78011-D44E-46C3-99AE-2E079E995369}" destId="{FCF56639-7450-46CF-AB91-00A242300D8C}" srcOrd="0" destOrd="0" presId="urn:microsoft.com/office/officeart/2009/3/layout/DescendingProcess"/>
    <dgm:cxn modelId="{0F961696-640C-43EA-81C5-E55445545DC8}" type="presOf" srcId="{3FD87E93-CFAC-4492-8E93-2CA5967366DA}" destId="{5FC31B95-89BB-48A9-B3D9-65F80C23FC25}" srcOrd="0" destOrd="0" presId="urn:microsoft.com/office/officeart/2009/3/layout/DescendingProcess"/>
    <dgm:cxn modelId="{0DF720AF-2941-4A53-84B9-826B0E08EA53}" type="presOf" srcId="{93E81F95-951B-425D-BC53-1F50521D7E27}" destId="{09D72472-B20B-402A-A3FD-62EACCF07B23}" srcOrd="0" destOrd="0" presId="urn:microsoft.com/office/officeart/2009/3/layout/DescendingProcess"/>
    <dgm:cxn modelId="{7A6802BA-4381-4D6F-AD2E-A9F32ABF81CA}" type="presOf" srcId="{3676CDD0-D0EC-42D7-A0C7-D247F425BB52}" destId="{5A0C7060-138C-49AE-888D-4630461494D4}" srcOrd="0" destOrd="0" presId="urn:microsoft.com/office/officeart/2009/3/layout/DescendingProcess"/>
    <dgm:cxn modelId="{E3A2CBC5-D78A-4F50-9BBB-D148F8ED196A}" type="presOf" srcId="{68526880-ADDD-4AAD-A4EC-AE85FF61AB6B}" destId="{A20A2B5D-7342-4B0D-888A-BBBF45A55CE4}" srcOrd="0" destOrd="0" presId="urn:microsoft.com/office/officeart/2009/3/layout/DescendingProcess"/>
    <dgm:cxn modelId="{BD22AAEB-013A-4C6F-86B6-AA2502DF11FC}" type="presOf" srcId="{1493688A-5379-4D06-BC6F-35AAB9AC940F}" destId="{413D02F0-899F-4C23-A151-092F7BB940CC}" srcOrd="0" destOrd="0" presId="urn:microsoft.com/office/officeart/2009/3/layout/DescendingProcess"/>
    <dgm:cxn modelId="{1EDD4EFE-BD0E-4E4A-BDFB-A69C7F395573}" srcId="{F1BE19B6-4CA5-44BA-86E2-A0B9EF4ACD3B}" destId="{3676CDD0-D0EC-42D7-A0C7-D247F425BB52}" srcOrd="4" destOrd="0" parTransId="{5CBA4FB2-0B86-480B-8943-EBEC04FD6EFB}" sibTransId="{F022991C-3847-41BA-B142-7345EE28CEA6}"/>
    <dgm:cxn modelId="{E0845144-6B17-48A9-8EC4-28B243137E17}" type="presParOf" srcId="{C1B530E5-7456-4A15-A573-DDC80D131069}" destId="{01179F13-9E2A-4744-86F7-D57AEB8EDCD6}" srcOrd="0" destOrd="0" presId="urn:microsoft.com/office/officeart/2009/3/layout/DescendingProcess"/>
    <dgm:cxn modelId="{7E1A864B-0BA7-43CE-AECB-5FF6DB5CF786}" type="presParOf" srcId="{C1B530E5-7456-4A15-A573-DDC80D131069}" destId="{413D02F0-899F-4C23-A151-092F7BB940CC}" srcOrd="1" destOrd="0" presId="urn:microsoft.com/office/officeart/2009/3/layout/DescendingProcess"/>
    <dgm:cxn modelId="{66D7E35A-057F-42C9-8213-F0B8370641D3}" type="presParOf" srcId="{C1B530E5-7456-4A15-A573-DDC80D131069}" destId="{81264574-EA4F-496B-8DCB-123711F67EAC}" srcOrd="2" destOrd="0" presId="urn:microsoft.com/office/officeart/2009/3/layout/DescendingProcess"/>
    <dgm:cxn modelId="{3DEFA70D-2955-4E62-8FC9-B6128908CA19}" type="presParOf" srcId="{C1B530E5-7456-4A15-A573-DDC80D131069}" destId="{17D4D2FB-5FD9-4D66-8459-5331C832C5E6}" srcOrd="3" destOrd="0" presId="urn:microsoft.com/office/officeart/2009/3/layout/DescendingProcess"/>
    <dgm:cxn modelId="{AAB68D0B-D324-46CB-8306-DC68E5438B39}" type="presParOf" srcId="{17D4D2FB-5FD9-4D66-8459-5331C832C5E6}" destId="{A20A2B5D-7342-4B0D-888A-BBBF45A55CE4}" srcOrd="0" destOrd="0" presId="urn:microsoft.com/office/officeart/2009/3/layout/DescendingProcess"/>
    <dgm:cxn modelId="{48499A90-D2ED-478E-88D6-4CE54141530E}" type="presParOf" srcId="{C1B530E5-7456-4A15-A573-DDC80D131069}" destId="{5FC31B95-89BB-48A9-B3D9-65F80C23FC25}" srcOrd="4" destOrd="0" presId="urn:microsoft.com/office/officeart/2009/3/layout/DescendingProcess"/>
    <dgm:cxn modelId="{9EBEF99C-D717-4905-A814-B2440186FEFC}" type="presParOf" srcId="{C1B530E5-7456-4A15-A573-DDC80D131069}" destId="{8E6F863A-3E11-44EE-B295-0102A6E7F3AA}" srcOrd="5" destOrd="0" presId="urn:microsoft.com/office/officeart/2009/3/layout/DescendingProcess"/>
    <dgm:cxn modelId="{405C300F-543F-497C-8F72-8D155D22AD5C}" type="presParOf" srcId="{8E6F863A-3E11-44EE-B295-0102A6E7F3AA}" destId="{739925B6-237F-4437-8A5F-1EE13C36C986}" srcOrd="0" destOrd="0" presId="urn:microsoft.com/office/officeart/2009/3/layout/DescendingProcess"/>
    <dgm:cxn modelId="{BD0B198A-9C01-4DF4-9820-B14DABF58160}" type="presParOf" srcId="{C1B530E5-7456-4A15-A573-DDC80D131069}" destId="{09D72472-B20B-402A-A3FD-62EACCF07B23}" srcOrd="6" destOrd="0" presId="urn:microsoft.com/office/officeart/2009/3/layout/DescendingProcess"/>
    <dgm:cxn modelId="{594E6E3F-AA75-47CE-97C4-CC064F0DAAEC}" type="presParOf" srcId="{C1B530E5-7456-4A15-A573-DDC80D131069}" destId="{35B0777B-2174-40AA-9E68-D3117BEE9A8D}" srcOrd="7" destOrd="0" presId="urn:microsoft.com/office/officeart/2009/3/layout/DescendingProcess"/>
    <dgm:cxn modelId="{D5EAFDC4-7DFA-4AE8-B9DC-B7A4B37F3DFF}" type="presParOf" srcId="{35B0777B-2174-40AA-9E68-D3117BEE9A8D}" destId="{FCF56639-7450-46CF-AB91-00A242300D8C}" srcOrd="0" destOrd="0" presId="urn:microsoft.com/office/officeart/2009/3/layout/DescendingProcess"/>
    <dgm:cxn modelId="{65C0B35A-5AE5-402B-9046-5A745A877018}" type="presParOf" srcId="{C1B530E5-7456-4A15-A573-DDC80D131069}" destId="{5A0C7060-138C-49AE-888D-4630461494D4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39E5C5-8B5B-4779-8E39-4D67D04750B7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BE23911-2C17-43AB-A84B-717F14AEEE63}">
      <dgm:prSet/>
      <dgm:spPr/>
      <dgm:t>
        <a:bodyPr/>
        <a:lstStyle/>
        <a:p>
          <a:r>
            <a:rPr lang="en-US" baseline="0" dirty="0"/>
            <a:t>Centralized &amp; accessible package documentation for:</a:t>
          </a:r>
          <a:endParaRPr lang="en-US" dirty="0"/>
        </a:p>
      </dgm:t>
    </dgm:pt>
    <dgm:pt modelId="{FC913166-0C80-493E-B264-72FF1D91958D}" type="parTrans" cxnId="{026CDD4B-7681-4F42-9EFC-B445EB903F07}">
      <dgm:prSet/>
      <dgm:spPr/>
      <dgm:t>
        <a:bodyPr/>
        <a:lstStyle/>
        <a:p>
          <a:endParaRPr lang="en-US"/>
        </a:p>
      </dgm:t>
    </dgm:pt>
    <dgm:pt modelId="{7A61CE61-0A14-4C63-824D-119AD7B697BA}" type="sibTrans" cxnId="{026CDD4B-7681-4F42-9EFC-B445EB903F07}">
      <dgm:prSet/>
      <dgm:spPr/>
      <dgm:t>
        <a:bodyPr/>
        <a:lstStyle/>
        <a:p>
          <a:endParaRPr lang="en-US"/>
        </a:p>
      </dgm:t>
    </dgm:pt>
    <dgm:pt modelId="{7BE2ADE8-1E6A-4801-AF61-5F4843324D6E}">
      <dgm:prSet/>
      <dgm:spPr/>
      <dgm:t>
        <a:bodyPr/>
        <a:lstStyle/>
        <a:p>
          <a:r>
            <a:rPr lang="en-US"/>
            <a:t>Installation</a:t>
          </a:r>
        </a:p>
      </dgm:t>
    </dgm:pt>
    <dgm:pt modelId="{D835FFE4-146D-4094-B426-DFFE1C950456}" type="parTrans" cxnId="{0160E07B-43C9-4A9C-BCED-B6E9D639C6B4}">
      <dgm:prSet/>
      <dgm:spPr/>
      <dgm:t>
        <a:bodyPr/>
        <a:lstStyle/>
        <a:p>
          <a:endParaRPr lang="en-US"/>
        </a:p>
      </dgm:t>
    </dgm:pt>
    <dgm:pt modelId="{16FD705A-5241-477F-B0B5-8D353D6653D9}" type="sibTrans" cxnId="{0160E07B-43C9-4A9C-BCED-B6E9D639C6B4}">
      <dgm:prSet/>
      <dgm:spPr/>
      <dgm:t>
        <a:bodyPr/>
        <a:lstStyle/>
        <a:p>
          <a:endParaRPr lang="en-US"/>
        </a:p>
      </dgm:t>
    </dgm:pt>
    <dgm:pt modelId="{1BD4BAFE-B736-4B75-B2F2-03740CEE0025}">
      <dgm:prSet/>
      <dgm:spPr/>
      <dgm:t>
        <a:bodyPr/>
        <a:lstStyle/>
        <a:p>
          <a:r>
            <a:rPr lang="en-US"/>
            <a:t>Tutorials</a:t>
          </a:r>
        </a:p>
      </dgm:t>
    </dgm:pt>
    <dgm:pt modelId="{8294F3E4-F05D-404B-9753-34EA6E2D9466}" type="parTrans" cxnId="{B08043E3-3436-41A8-B08A-5A133D8FA64A}">
      <dgm:prSet/>
      <dgm:spPr/>
      <dgm:t>
        <a:bodyPr/>
        <a:lstStyle/>
        <a:p>
          <a:endParaRPr lang="en-US"/>
        </a:p>
      </dgm:t>
    </dgm:pt>
    <dgm:pt modelId="{CDB2B12C-A5CA-4794-882F-FA81DDE54FC7}" type="sibTrans" cxnId="{B08043E3-3436-41A8-B08A-5A133D8FA64A}">
      <dgm:prSet/>
      <dgm:spPr/>
      <dgm:t>
        <a:bodyPr/>
        <a:lstStyle/>
        <a:p>
          <a:endParaRPr lang="en-US"/>
        </a:p>
      </dgm:t>
    </dgm:pt>
    <dgm:pt modelId="{69768516-C964-4CF2-A656-363B7E7E53CC}">
      <dgm:prSet/>
      <dgm:spPr/>
      <dgm:t>
        <a:bodyPr/>
        <a:lstStyle/>
        <a:p>
          <a:r>
            <a:rPr lang="en-US"/>
            <a:t>Functions</a:t>
          </a:r>
        </a:p>
      </dgm:t>
    </dgm:pt>
    <dgm:pt modelId="{05D72E0F-243F-40C4-BAEC-7CC2A42ACF63}" type="parTrans" cxnId="{5C91F5FB-3BD9-48DD-B40C-E89A51CF5BF3}">
      <dgm:prSet/>
      <dgm:spPr/>
      <dgm:t>
        <a:bodyPr/>
        <a:lstStyle/>
        <a:p>
          <a:endParaRPr lang="en-US"/>
        </a:p>
      </dgm:t>
    </dgm:pt>
    <dgm:pt modelId="{231061BF-096B-4AE3-A9C9-3D17AF4FC7EC}" type="sibTrans" cxnId="{5C91F5FB-3BD9-48DD-B40C-E89A51CF5BF3}">
      <dgm:prSet/>
      <dgm:spPr/>
      <dgm:t>
        <a:bodyPr/>
        <a:lstStyle/>
        <a:p>
          <a:endParaRPr lang="en-US"/>
        </a:p>
      </dgm:t>
    </dgm:pt>
    <dgm:pt modelId="{572E5C9B-9553-43E5-8158-758C703E4B35}">
      <dgm:prSet/>
      <dgm:spPr/>
      <dgm:t>
        <a:bodyPr/>
        <a:lstStyle/>
        <a:p>
          <a:r>
            <a:rPr lang="en-US"/>
            <a:t>Examples (already run w/ output!)</a:t>
          </a:r>
        </a:p>
      </dgm:t>
    </dgm:pt>
    <dgm:pt modelId="{F9E8D6EB-9886-4D87-AC18-6A3B72D55E3F}" type="parTrans" cxnId="{A0176A85-5454-44C0-8AC0-29968C926838}">
      <dgm:prSet/>
      <dgm:spPr/>
      <dgm:t>
        <a:bodyPr/>
        <a:lstStyle/>
        <a:p>
          <a:endParaRPr lang="en-US"/>
        </a:p>
      </dgm:t>
    </dgm:pt>
    <dgm:pt modelId="{5475B07F-CD19-411D-8CD3-280CCB393DE1}" type="sibTrans" cxnId="{A0176A85-5454-44C0-8AC0-29968C926838}">
      <dgm:prSet/>
      <dgm:spPr/>
      <dgm:t>
        <a:bodyPr/>
        <a:lstStyle/>
        <a:p>
          <a:endParaRPr lang="en-US"/>
        </a:p>
      </dgm:t>
    </dgm:pt>
    <dgm:pt modelId="{9656DA07-9643-44B0-9418-4F9A9EDDF2AD}">
      <dgm:prSet/>
      <dgm:spPr/>
      <dgm:t>
        <a:bodyPr/>
        <a:lstStyle/>
        <a:p>
          <a:r>
            <a:rPr lang="en-US"/>
            <a:t>Citation info</a:t>
          </a:r>
        </a:p>
      </dgm:t>
    </dgm:pt>
    <dgm:pt modelId="{F8422B01-B9C0-4DBC-9255-469464A12FBE}" type="parTrans" cxnId="{C93245D1-D198-4D05-B88A-E2813AA3B5E3}">
      <dgm:prSet/>
      <dgm:spPr/>
      <dgm:t>
        <a:bodyPr/>
        <a:lstStyle/>
        <a:p>
          <a:endParaRPr lang="en-US"/>
        </a:p>
      </dgm:t>
    </dgm:pt>
    <dgm:pt modelId="{9F1D3B5F-5106-4020-9832-BC04C1E28590}" type="sibTrans" cxnId="{C93245D1-D198-4D05-B88A-E2813AA3B5E3}">
      <dgm:prSet/>
      <dgm:spPr/>
      <dgm:t>
        <a:bodyPr/>
        <a:lstStyle/>
        <a:p>
          <a:endParaRPr lang="en-US"/>
        </a:p>
      </dgm:t>
    </dgm:pt>
    <dgm:pt modelId="{67F4C8C1-B85F-4DFC-8FBF-861DA4933E3E}" type="pres">
      <dgm:prSet presAssocID="{0439E5C5-8B5B-4779-8E39-4D67D04750B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DDA158A-CBA8-494B-9D6A-8CC9D8F32F5C}" type="pres">
      <dgm:prSet presAssocID="{CBE23911-2C17-43AB-A84B-717F14AEEE63}" presName="hierRoot1" presStyleCnt="0">
        <dgm:presLayoutVars>
          <dgm:hierBranch val="init"/>
        </dgm:presLayoutVars>
      </dgm:prSet>
      <dgm:spPr/>
    </dgm:pt>
    <dgm:pt modelId="{4EFE24AB-1C7B-42C5-931C-DA18309465A9}" type="pres">
      <dgm:prSet presAssocID="{CBE23911-2C17-43AB-A84B-717F14AEEE63}" presName="rootComposite1" presStyleCnt="0"/>
      <dgm:spPr/>
    </dgm:pt>
    <dgm:pt modelId="{EA56C02A-C484-4B82-9E74-AB539374D798}" type="pres">
      <dgm:prSet presAssocID="{CBE23911-2C17-43AB-A84B-717F14AEEE63}" presName="rootText1" presStyleLbl="node0" presStyleIdx="0" presStyleCnt="1" custScaleX="251090">
        <dgm:presLayoutVars>
          <dgm:chPref val="3"/>
        </dgm:presLayoutVars>
      </dgm:prSet>
      <dgm:spPr/>
    </dgm:pt>
    <dgm:pt modelId="{F55F63D8-1B4A-4472-8F2A-3B399C3C1DA3}" type="pres">
      <dgm:prSet presAssocID="{CBE23911-2C17-43AB-A84B-717F14AEEE63}" presName="rootConnector1" presStyleLbl="node1" presStyleIdx="0" presStyleCnt="0"/>
      <dgm:spPr/>
    </dgm:pt>
    <dgm:pt modelId="{FB66999A-F258-42BD-9869-B23AA21B0970}" type="pres">
      <dgm:prSet presAssocID="{CBE23911-2C17-43AB-A84B-717F14AEEE63}" presName="hierChild2" presStyleCnt="0"/>
      <dgm:spPr/>
    </dgm:pt>
    <dgm:pt modelId="{B44A3CD5-C4B8-43B3-A2A5-246AB3E4CB7D}" type="pres">
      <dgm:prSet presAssocID="{D835FFE4-146D-4094-B426-DFFE1C950456}" presName="Name37" presStyleLbl="parChTrans1D2" presStyleIdx="0" presStyleCnt="5"/>
      <dgm:spPr/>
    </dgm:pt>
    <dgm:pt modelId="{2D236211-58C6-4A9C-9166-6504405EF419}" type="pres">
      <dgm:prSet presAssocID="{7BE2ADE8-1E6A-4801-AF61-5F4843324D6E}" presName="hierRoot2" presStyleCnt="0">
        <dgm:presLayoutVars>
          <dgm:hierBranch val="init"/>
        </dgm:presLayoutVars>
      </dgm:prSet>
      <dgm:spPr/>
    </dgm:pt>
    <dgm:pt modelId="{43CDF49F-D30C-48BD-966C-2F0997C23DB4}" type="pres">
      <dgm:prSet presAssocID="{7BE2ADE8-1E6A-4801-AF61-5F4843324D6E}" presName="rootComposite" presStyleCnt="0"/>
      <dgm:spPr/>
    </dgm:pt>
    <dgm:pt modelId="{15FC2C0B-410D-418A-8749-D571230C8E41}" type="pres">
      <dgm:prSet presAssocID="{7BE2ADE8-1E6A-4801-AF61-5F4843324D6E}" presName="rootText" presStyleLbl="node2" presStyleIdx="0" presStyleCnt="5">
        <dgm:presLayoutVars>
          <dgm:chPref val="3"/>
        </dgm:presLayoutVars>
      </dgm:prSet>
      <dgm:spPr/>
    </dgm:pt>
    <dgm:pt modelId="{E476C168-1234-48E9-A047-392F5067FC23}" type="pres">
      <dgm:prSet presAssocID="{7BE2ADE8-1E6A-4801-AF61-5F4843324D6E}" presName="rootConnector" presStyleLbl="node2" presStyleIdx="0" presStyleCnt="5"/>
      <dgm:spPr/>
    </dgm:pt>
    <dgm:pt modelId="{04C3410B-2B58-441A-AD8F-BE1E0A4DE577}" type="pres">
      <dgm:prSet presAssocID="{7BE2ADE8-1E6A-4801-AF61-5F4843324D6E}" presName="hierChild4" presStyleCnt="0"/>
      <dgm:spPr/>
    </dgm:pt>
    <dgm:pt modelId="{9133CA43-94A0-4B53-92CD-0F52EC4CDFEA}" type="pres">
      <dgm:prSet presAssocID="{7BE2ADE8-1E6A-4801-AF61-5F4843324D6E}" presName="hierChild5" presStyleCnt="0"/>
      <dgm:spPr/>
    </dgm:pt>
    <dgm:pt modelId="{C6E4E260-0C2F-45C3-BCB6-5FFECBC92220}" type="pres">
      <dgm:prSet presAssocID="{8294F3E4-F05D-404B-9753-34EA6E2D9466}" presName="Name37" presStyleLbl="parChTrans1D2" presStyleIdx="1" presStyleCnt="5"/>
      <dgm:spPr/>
    </dgm:pt>
    <dgm:pt modelId="{B103AC1B-1E87-4CC5-B03A-D08FC539FA08}" type="pres">
      <dgm:prSet presAssocID="{1BD4BAFE-B736-4B75-B2F2-03740CEE0025}" presName="hierRoot2" presStyleCnt="0">
        <dgm:presLayoutVars>
          <dgm:hierBranch val="init"/>
        </dgm:presLayoutVars>
      </dgm:prSet>
      <dgm:spPr/>
    </dgm:pt>
    <dgm:pt modelId="{C41DB44C-552D-4A72-8E64-2850A55CB66E}" type="pres">
      <dgm:prSet presAssocID="{1BD4BAFE-B736-4B75-B2F2-03740CEE0025}" presName="rootComposite" presStyleCnt="0"/>
      <dgm:spPr/>
    </dgm:pt>
    <dgm:pt modelId="{E6575D99-A688-4B95-9AFD-A52BB851903B}" type="pres">
      <dgm:prSet presAssocID="{1BD4BAFE-B736-4B75-B2F2-03740CEE0025}" presName="rootText" presStyleLbl="node2" presStyleIdx="1" presStyleCnt="5">
        <dgm:presLayoutVars>
          <dgm:chPref val="3"/>
        </dgm:presLayoutVars>
      </dgm:prSet>
      <dgm:spPr/>
    </dgm:pt>
    <dgm:pt modelId="{543C280A-C791-408E-8C0A-31F3F6D48F38}" type="pres">
      <dgm:prSet presAssocID="{1BD4BAFE-B736-4B75-B2F2-03740CEE0025}" presName="rootConnector" presStyleLbl="node2" presStyleIdx="1" presStyleCnt="5"/>
      <dgm:spPr/>
    </dgm:pt>
    <dgm:pt modelId="{5046F20E-02D8-4C58-98D4-CC7BC600E232}" type="pres">
      <dgm:prSet presAssocID="{1BD4BAFE-B736-4B75-B2F2-03740CEE0025}" presName="hierChild4" presStyleCnt="0"/>
      <dgm:spPr/>
    </dgm:pt>
    <dgm:pt modelId="{9903513D-4A43-4F52-AA64-577CDDD6CC3E}" type="pres">
      <dgm:prSet presAssocID="{1BD4BAFE-B736-4B75-B2F2-03740CEE0025}" presName="hierChild5" presStyleCnt="0"/>
      <dgm:spPr/>
    </dgm:pt>
    <dgm:pt modelId="{CFA52534-E5D0-437C-87F7-9953CCAFD086}" type="pres">
      <dgm:prSet presAssocID="{05D72E0F-243F-40C4-BAEC-7CC2A42ACF63}" presName="Name37" presStyleLbl="parChTrans1D2" presStyleIdx="2" presStyleCnt="5"/>
      <dgm:spPr/>
    </dgm:pt>
    <dgm:pt modelId="{53B3B67E-1497-4411-8C10-753AE908B8B9}" type="pres">
      <dgm:prSet presAssocID="{69768516-C964-4CF2-A656-363B7E7E53CC}" presName="hierRoot2" presStyleCnt="0">
        <dgm:presLayoutVars>
          <dgm:hierBranch val="init"/>
        </dgm:presLayoutVars>
      </dgm:prSet>
      <dgm:spPr/>
    </dgm:pt>
    <dgm:pt modelId="{BC49C6E9-1A11-4BB3-9726-DC5C2D982412}" type="pres">
      <dgm:prSet presAssocID="{69768516-C964-4CF2-A656-363B7E7E53CC}" presName="rootComposite" presStyleCnt="0"/>
      <dgm:spPr/>
    </dgm:pt>
    <dgm:pt modelId="{F8DE39E1-5EAC-49AB-9BAB-A3A69B750FEE}" type="pres">
      <dgm:prSet presAssocID="{69768516-C964-4CF2-A656-363B7E7E53CC}" presName="rootText" presStyleLbl="node2" presStyleIdx="2" presStyleCnt="5">
        <dgm:presLayoutVars>
          <dgm:chPref val="3"/>
        </dgm:presLayoutVars>
      </dgm:prSet>
      <dgm:spPr/>
    </dgm:pt>
    <dgm:pt modelId="{9F473C4B-3925-483E-9AED-D438E98A159A}" type="pres">
      <dgm:prSet presAssocID="{69768516-C964-4CF2-A656-363B7E7E53CC}" presName="rootConnector" presStyleLbl="node2" presStyleIdx="2" presStyleCnt="5"/>
      <dgm:spPr/>
    </dgm:pt>
    <dgm:pt modelId="{825FF8AC-50B0-4878-A841-40200CE1CB36}" type="pres">
      <dgm:prSet presAssocID="{69768516-C964-4CF2-A656-363B7E7E53CC}" presName="hierChild4" presStyleCnt="0"/>
      <dgm:spPr/>
    </dgm:pt>
    <dgm:pt modelId="{841D1DA9-D124-4378-B089-F54B0E21DCBF}" type="pres">
      <dgm:prSet presAssocID="{69768516-C964-4CF2-A656-363B7E7E53CC}" presName="hierChild5" presStyleCnt="0"/>
      <dgm:spPr/>
    </dgm:pt>
    <dgm:pt modelId="{AC429F39-9E98-4EBD-90F7-1DCDBB684D11}" type="pres">
      <dgm:prSet presAssocID="{F9E8D6EB-9886-4D87-AC18-6A3B72D55E3F}" presName="Name37" presStyleLbl="parChTrans1D2" presStyleIdx="3" presStyleCnt="5"/>
      <dgm:spPr/>
    </dgm:pt>
    <dgm:pt modelId="{32BC5772-DEF0-4580-A79E-D2256BD3F6B9}" type="pres">
      <dgm:prSet presAssocID="{572E5C9B-9553-43E5-8158-758C703E4B35}" presName="hierRoot2" presStyleCnt="0">
        <dgm:presLayoutVars>
          <dgm:hierBranch val="init"/>
        </dgm:presLayoutVars>
      </dgm:prSet>
      <dgm:spPr/>
    </dgm:pt>
    <dgm:pt modelId="{4EE9EEC2-C6B3-4236-A9F6-18A32444E295}" type="pres">
      <dgm:prSet presAssocID="{572E5C9B-9553-43E5-8158-758C703E4B35}" presName="rootComposite" presStyleCnt="0"/>
      <dgm:spPr/>
    </dgm:pt>
    <dgm:pt modelId="{D958E2B5-964A-4D24-94F3-C28A5EBD8475}" type="pres">
      <dgm:prSet presAssocID="{572E5C9B-9553-43E5-8158-758C703E4B35}" presName="rootText" presStyleLbl="node2" presStyleIdx="3" presStyleCnt="5">
        <dgm:presLayoutVars>
          <dgm:chPref val="3"/>
        </dgm:presLayoutVars>
      </dgm:prSet>
      <dgm:spPr/>
    </dgm:pt>
    <dgm:pt modelId="{D065A85A-B6F5-427B-B8E1-C71A48A8D130}" type="pres">
      <dgm:prSet presAssocID="{572E5C9B-9553-43E5-8158-758C703E4B35}" presName="rootConnector" presStyleLbl="node2" presStyleIdx="3" presStyleCnt="5"/>
      <dgm:spPr/>
    </dgm:pt>
    <dgm:pt modelId="{BCC5CBC0-B96A-433A-BDD0-A62ABACD2C7C}" type="pres">
      <dgm:prSet presAssocID="{572E5C9B-9553-43E5-8158-758C703E4B35}" presName="hierChild4" presStyleCnt="0"/>
      <dgm:spPr/>
    </dgm:pt>
    <dgm:pt modelId="{C40E529D-5C83-446B-80B8-169D8F5FCFB5}" type="pres">
      <dgm:prSet presAssocID="{572E5C9B-9553-43E5-8158-758C703E4B35}" presName="hierChild5" presStyleCnt="0"/>
      <dgm:spPr/>
    </dgm:pt>
    <dgm:pt modelId="{E9FD788D-EC63-46EC-B675-5E8FEB42BE1E}" type="pres">
      <dgm:prSet presAssocID="{F8422B01-B9C0-4DBC-9255-469464A12FBE}" presName="Name37" presStyleLbl="parChTrans1D2" presStyleIdx="4" presStyleCnt="5"/>
      <dgm:spPr/>
    </dgm:pt>
    <dgm:pt modelId="{2C9897FA-C801-4565-8058-B6C3D1A3BECB}" type="pres">
      <dgm:prSet presAssocID="{9656DA07-9643-44B0-9418-4F9A9EDDF2AD}" presName="hierRoot2" presStyleCnt="0">
        <dgm:presLayoutVars>
          <dgm:hierBranch val="init"/>
        </dgm:presLayoutVars>
      </dgm:prSet>
      <dgm:spPr/>
    </dgm:pt>
    <dgm:pt modelId="{E06447E7-F0BD-4530-AAE3-AB86EDFD29E2}" type="pres">
      <dgm:prSet presAssocID="{9656DA07-9643-44B0-9418-4F9A9EDDF2AD}" presName="rootComposite" presStyleCnt="0"/>
      <dgm:spPr/>
    </dgm:pt>
    <dgm:pt modelId="{17238FE5-F93D-4E8E-8B50-1C831A5438C5}" type="pres">
      <dgm:prSet presAssocID="{9656DA07-9643-44B0-9418-4F9A9EDDF2AD}" presName="rootText" presStyleLbl="node2" presStyleIdx="4" presStyleCnt="5">
        <dgm:presLayoutVars>
          <dgm:chPref val="3"/>
        </dgm:presLayoutVars>
      </dgm:prSet>
      <dgm:spPr/>
    </dgm:pt>
    <dgm:pt modelId="{B5421A04-26C9-44D1-B5AE-88FF2826B1B2}" type="pres">
      <dgm:prSet presAssocID="{9656DA07-9643-44B0-9418-4F9A9EDDF2AD}" presName="rootConnector" presStyleLbl="node2" presStyleIdx="4" presStyleCnt="5"/>
      <dgm:spPr/>
    </dgm:pt>
    <dgm:pt modelId="{17671F29-CDE6-47DC-BC23-1BA91D7660FD}" type="pres">
      <dgm:prSet presAssocID="{9656DA07-9643-44B0-9418-4F9A9EDDF2AD}" presName="hierChild4" presStyleCnt="0"/>
      <dgm:spPr/>
    </dgm:pt>
    <dgm:pt modelId="{65CDE4E3-5028-4670-987F-159A1A4B8103}" type="pres">
      <dgm:prSet presAssocID="{9656DA07-9643-44B0-9418-4F9A9EDDF2AD}" presName="hierChild5" presStyleCnt="0"/>
      <dgm:spPr/>
    </dgm:pt>
    <dgm:pt modelId="{C3E365DE-4EAC-4546-9353-ED3946E5BCFA}" type="pres">
      <dgm:prSet presAssocID="{CBE23911-2C17-43AB-A84B-717F14AEEE63}" presName="hierChild3" presStyleCnt="0"/>
      <dgm:spPr/>
    </dgm:pt>
  </dgm:ptLst>
  <dgm:cxnLst>
    <dgm:cxn modelId="{C9FC290A-7421-4A7A-8AA0-ECEFC4FB9952}" type="presOf" srcId="{D835FFE4-146D-4094-B426-DFFE1C950456}" destId="{B44A3CD5-C4B8-43B3-A2A5-246AB3E4CB7D}" srcOrd="0" destOrd="0" presId="urn:microsoft.com/office/officeart/2005/8/layout/orgChart1"/>
    <dgm:cxn modelId="{C8B02E25-20F2-463A-884B-568AFDB46D45}" type="presOf" srcId="{69768516-C964-4CF2-A656-363B7E7E53CC}" destId="{F8DE39E1-5EAC-49AB-9BAB-A3A69B750FEE}" srcOrd="0" destOrd="0" presId="urn:microsoft.com/office/officeart/2005/8/layout/orgChart1"/>
    <dgm:cxn modelId="{31464A33-8FCD-4D18-BDD2-9421AC3606A2}" type="presOf" srcId="{572E5C9B-9553-43E5-8158-758C703E4B35}" destId="{D065A85A-B6F5-427B-B8E1-C71A48A8D130}" srcOrd="1" destOrd="0" presId="urn:microsoft.com/office/officeart/2005/8/layout/orgChart1"/>
    <dgm:cxn modelId="{E7935133-3D87-45F4-B14A-2A53B2E858B8}" type="presOf" srcId="{0439E5C5-8B5B-4779-8E39-4D67D04750B7}" destId="{67F4C8C1-B85F-4DFC-8FBF-861DA4933E3E}" srcOrd="0" destOrd="0" presId="urn:microsoft.com/office/officeart/2005/8/layout/orgChart1"/>
    <dgm:cxn modelId="{1689B636-E104-4921-B0EE-F56C22A61FB0}" type="presOf" srcId="{69768516-C964-4CF2-A656-363B7E7E53CC}" destId="{9F473C4B-3925-483E-9AED-D438E98A159A}" srcOrd="1" destOrd="0" presId="urn:microsoft.com/office/officeart/2005/8/layout/orgChart1"/>
    <dgm:cxn modelId="{1FA68841-2631-4EA5-89A5-D019B9B79FD2}" type="presOf" srcId="{1BD4BAFE-B736-4B75-B2F2-03740CEE0025}" destId="{E6575D99-A688-4B95-9AFD-A52BB851903B}" srcOrd="0" destOrd="0" presId="urn:microsoft.com/office/officeart/2005/8/layout/orgChart1"/>
    <dgm:cxn modelId="{026CDD4B-7681-4F42-9EFC-B445EB903F07}" srcId="{0439E5C5-8B5B-4779-8E39-4D67D04750B7}" destId="{CBE23911-2C17-43AB-A84B-717F14AEEE63}" srcOrd="0" destOrd="0" parTransId="{FC913166-0C80-493E-B264-72FF1D91958D}" sibTransId="{7A61CE61-0A14-4C63-824D-119AD7B697BA}"/>
    <dgm:cxn modelId="{A8D2A46C-E968-49B5-9DC0-43266071B8E7}" type="presOf" srcId="{8294F3E4-F05D-404B-9753-34EA6E2D9466}" destId="{C6E4E260-0C2F-45C3-BCB6-5FFECBC92220}" srcOrd="0" destOrd="0" presId="urn:microsoft.com/office/officeart/2005/8/layout/orgChart1"/>
    <dgm:cxn modelId="{1066CD6F-F19C-4C5F-A899-18A7FDEBB620}" type="presOf" srcId="{CBE23911-2C17-43AB-A84B-717F14AEEE63}" destId="{F55F63D8-1B4A-4472-8F2A-3B399C3C1DA3}" srcOrd="1" destOrd="0" presId="urn:microsoft.com/office/officeart/2005/8/layout/orgChart1"/>
    <dgm:cxn modelId="{5A109954-ACDC-42F6-B507-BB3F3B595BF7}" type="presOf" srcId="{1BD4BAFE-B736-4B75-B2F2-03740CEE0025}" destId="{543C280A-C791-408E-8C0A-31F3F6D48F38}" srcOrd="1" destOrd="0" presId="urn:microsoft.com/office/officeart/2005/8/layout/orgChart1"/>
    <dgm:cxn modelId="{0160E07B-43C9-4A9C-BCED-B6E9D639C6B4}" srcId="{CBE23911-2C17-43AB-A84B-717F14AEEE63}" destId="{7BE2ADE8-1E6A-4801-AF61-5F4843324D6E}" srcOrd="0" destOrd="0" parTransId="{D835FFE4-146D-4094-B426-DFFE1C950456}" sibTransId="{16FD705A-5241-477F-B0B5-8D353D6653D9}"/>
    <dgm:cxn modelId="{56D74683-A91C-4E0E-862B-8152A00853EF}" type="presOf" srcId="{CBE23911-2C17-43AB-A84B-717F14AEEE63}" destId="{EA56C02A-C484-4B82-9E74-AB539374D798}" srcOrd="0" destOrd="0" presId="urn:microsoft.com/office/officeart/2005/8/layout/orgChart1"/>
    <dgm:cxn modelId="{A0176A85-5454-44C0-8AC0-29968C926838}" srcId="{CBE23911-2C17-43AB-A84B-717F14AEEE63}" destId="{572E5C9B-9553-43E5-8158-758C703E4B35}" srcOrd="3" destOrd="0" parTransId="{F9E8D6EB-9886-4D87-AC18-6A3B72D55E3F}" sibTransId="{5475B07F-CD19-411D-8CD3-280CCB393DE1}"/>
    <dgm:cxn modelId="{C4E9DB85-3DE9-4A8E-892C-E4E1B543CFB5}" type="presOf" srcId="{572E5C9B-9553-43E5-8158-758C703E4B35}" destId="{D958E2B5-964A-4D24-94F3-C28A5EBD8475}" srcOrd="0" destOrd="0" presId="urn:microsoft.com/office/officeart/2005/8/layout/orgChart1"/>
    <dgm:cxn modelId="{A57C7389-60CB-42B3-90DA-9058FCFB0932}" type="presOf" srcId="{9656DA07-9643-44B0-9418-4F9A9EDDF2AD}" destId="{17238FE5-F93D-4E8E-8B50-1C831A5438C5}" srcOrd="0" destOrd="0" presId="urn:microsoft.com/office/officeart/2005/8/layout/orgChart1"/>
    <dgm:cxn modelId="{A9C4EC89-9026-43E7-8F73-DF870501EF84}" type="presOf" srcId="{F8422B01-B9C0-4DBC-9255-469464A12FBE}" destId="{E9FD788D-EC63-46EC-B675-5E8FEB42BE1E}" srcOrd="0" destOrd="0" presId="urn:microsoft.com/office/officeart/2005/8/layout/orgChart1"/>
    <dgm:cxn modelId="{0C086FBA-2438-41E4-8AFA-0C00B050E33B}" type="presOf" srcId="{F9E8D6EB-9886-4D87-AC18-6A3B72D55E3F}" destId="{AC429F39-9E98-4EBD-90F7-1DCDBB684D11}" srcOrd="0" destOrd="0" presId="urn:microsoft.com/office/officeart/2005/8/layout/orgChart1"/>
    <dgm:cxn modelId="{042BB6C8-ED5A-4CEB-AA14-2B590C64DEF0}" type="presOf" srcId="{7BE2ADE8-1E6A-4801-AF61-5F4843324D6E}" destId="{E476C168-1234-48E9-A047-392F5067FC23}" srcOrd="1" destOrd="0" presId="urn:microsoft.com/office/officeart/2005/8/layout/orgChart1"/>
    <dgm:cxn modelId="{C93245D1-D198-4D05-B88A-E2813AA3B5E3}" srcId="{CBE23911-2C17-43AB-A84B-717F14AEEE63}" destId="{9656DA07-9643-44B0-9418-4F9A9EDDF2AD}" srcOrd="4" destOrd="0" parTransId="{F8422B01-B9C0-4DBC-9255-469464A12FBE}" sibTransId="{9F1D3B5F-5106-4020-9832-BC04C1E28590}"/>
    <dgm:cxn modelId="{B08043E3-3436-41A8-B08A-5A133D8FA64A}" srcId="{CBE23911-2C17-43AB-A84B-717F14AEEE63}" destId="{1BD4BAFE-B736-4B75-B2F2-03740CEE0025}" srcOrd="1" destOrd="0" parTransId="{8294F3E4-F05D-404B-9753-34EA6E2D9466}" sibTransId="{CDB2B12C-A5CA-4794-882F-FA81DDE54FC7}"/>
    <dgm:cxn modelId="{2F8470ED-FFCC-484B-A82A-D8D85BB84043}" type="presOf" srcId="{05D72E0F-243F-40C4-BAEC-7CC2A42ACF63}" destId="{CFA52534-E5D0-437C-87F7-9953CCAFD086}" srcOrd="0" destOrd="0" presId="urn:microsoft.com/office/officeart/2005/8/layout/orgChart1"/>
    <dgm:cxn modelId="{4C6217F4-76C6-4E14-8321-65C9E39B5BC1}" type="presOf" srcId="{7BE2ADE8-1E6A-4801-AF61-5F4843324D6E}" destId="{15FC2C0B-410D-418A-8749-D571230C8E41}" srcOrd="0" destOrd="0" presId="urn:microsoft.com/office/officeart/2005/8/layout/orgChart1"/>
    <dgm:cxn modelId="{260E5EF7-A11C-46BB-83EB-61871884C08D}" type="presOf" srcId="{9656DA07-9643-44B0-9418-4F9A9EDDF2AD}" destId="{B5421A04-26C9-44D1-B5AE-88FF2826B1B2}" srcOrd="1" destOrd="0" presId="urn:microsoft.com/office/officeart/2005/8/layout/orgChart1"/>
    <dgm:cxn modelId="{5C91F5FB-3BD9-48DD-B40C-E89A51CF5BF3}" srcId="{CBE23911-2C17-43AB-A84B-717F14AEEE63}" destId="{69768516-C964-4CF2-A656-363B7E7E53CC}" srcOrd="2" destOrd="0" parTransId="{05D72E0F-243F-40C4-BAEC-7CC2A42ACF63}" sibTransId="{231061BF-096B-4AE3-A9C9-3D17AF4FC7EC}"/>
    <dgm:cxn modelId="{1D5B389F-D67D-44E3-A1EF-B1576BE51263}" type="presParOf" srcId="{67F4C8C1-B85F-4DFC-8FBF-861DA4933E3E}" destId="{3DDA158A-CBA8-494B-9D6A-8CC9D8F32F5C}" srcOrd="0" destOrd="0" presId="urn:microsoft.com/office/officeart/2005/8/layout/orgChart1"/>
    <dgm:cxn modelId="{5837AAB7-ADD2-466F-B04D-37A6F7D4F264}" type="presParOf" srcId="{3DDA158A-CBA8-494B-9D6A-8CC9D8F32F5C}" destId="{4EFE24AB-1C7B-42C5-931C-DA18309465A9}" srcOrd="0" destOrd="0" presId="urn:microsoft.com/office/officeart/2005/8/layout/orgChart1"/>
    <dgm:cxn modelId="{35B392A6-0B34-489C-9833-0186092EE4A2}" type="presParOf" srcId="{4EFE24AB-1C7B-42C5-931C-DA18309465A9}" destId="{EA56C02A-C484-4B82-9E74-AB539374D798}" srcOrd="0" destOrd="0" presId="urn:microsoft.com/office/officeart/2005/8/layout/orgChart1"/>
    <dgm:cxn modelId="{AFC8A0CB-5CA4-43F2-B39F-3C0FF5EED0C0}" type="presParOf" srcId="{4EFE24AB-1C7B-42C5-931C-DA18309465A9}" destId="{F55F63D8-1B4A-4472-8F2A-3B399C3C1DA3}" srcOrd="1" destOrd="0" presId="urn:microsoft.com/office/officeart/2005/8/layout/orgChart1"/>
    <dgm:cxn modelId="{E741D7BE-4103-40BB-8A1F-36A4201A3428}" type="presParOf" srcId="{3DDA158A-CBA8-494B-9D6A-8CC9D8F32F5C}" destId="{FB66999A-F258-42BD-9869-B23AA21B0970}" srcOrd="1" destOrd="0" presId="urn:microsoft.com/office/officeart/2005/8/layout/orgChart1"/>
    <dgm:cxn modelId="{DA6B7F7D-3237-45BE-8C10-BBB2B2361B14}" type="presParOf" srcId="{FB66999A-F258-42BD-9869-B23AA21B0970}" destId="{B44A3CD5-C4B8-43B3-A2A5-246AB3E4CB7D}" srcOrd="0" destOrd="0" presId="urn:microsoft.com/office/officeart/2005/8/layout/orgChart1"/>
    <dgm:cxn modelId="{C0E6CF24-11CD-4A6A-B457-FB0EF8F54857}" type="presParOf" srcId="{FB66999A-F258-42BD-9869-B23AA21B0970}" destId="{2D236211-58C6-4A9C-9166-6504405EF419}" srcOrd="1" destOrd="0" presId="urn:microsoft.com/office/officeart/2005/8/layout/orgChart1"/>
    <dgm:cxn modelId="{FA69E1F8-B0E9-4182-AF17-0335D00AFD0E}" type="presParOf" srcId="{2D236211-58C6-4A9C-9166-6504405EF419}" destId="{43CDF49F-D30C-48BD-966C-2F0997C23DB4}" srcOrd="0" destOrd="0" presId="urn:microsoft.com/office/officeart/2005/8/layout/orgChart1"/>
    <dgm:cxn modelId="{A193093B-6E15-4F12-B32B-E2998EC1C6D7}" type="presParOf" srcId="{43CDF49F-D30C-48BD-966C-2F0997C23DB4}" destId="{15FC2C0B-410D-418A-8749-D571230C8E41}" srcOrd="0" destOrd="0" presId="urn:microsoft.com/office/officeart/2005/8/layout/orgChart1"/>
    <dgm:cxn modelId="{97DFBF13-168F-4BA1-8B43-AEDBF3693CD3}" type="presParOf" srcId="{43CDF49F-D30C-48BD-966C-2F0997C23DB4}" destId="{E476C168-1234-48E9-A047-392F5067FC23}" srcOrd="1" destOrd="0" presId="urn:microsoft.com/office/officeart/2005/8/layout/orgChart1"/>
    <dgm:cxn modelId="{48EF3FA7-CF30-4D92-B522-6EE7C95416EE}" type="presParOf" srcId="{2D236211-58C6-4A9C-9166-6504405EF419}" destId="{04C3410B-2B58-441A-AD8F-BE1E0A4DE577}" srcOrd="1" destOrd="0" presId="urn:microsoft.com/office/officeart/2005/8/layout/orgChart1"/>
    <dgm:cxn modelId="{C86DC255-CE55-4283-A284-CFA9F7BC8A24}" type="presParOf" srcId="{2D236211-58C6-4A9C-9166-6504405EF419}" destId="{9133CA43-94A0-4B53-92CD-0F52EC4CDFEA}" srcOrd="2" destOrd="0" presId="urn:microsoft.com/office/officeart/2005/8/layout/orgChart1"/>
    <dgm:cxn modelId="{6DC10329-0D76-49F9-A108-8E3AAF13257D}" type="presParOf" srcId="{FB66999A-F258-42BD-9869-B23AA21B0970}" destId="{C6E4E260-0C2F-45C3-BCB6-5FFECBC92220}" srcOrd="2" destOrd="0" presId="urn:microsoft.com/office/officeart/2005/8/layout/orgChart1"/>
    <dgm:cxn modelId="{F1624123-9C8B-4102-B85E-BFA312B1B9F5}" type="presParOf" srcId="{FB66999A-F258-42BD-9869-B23AA21B0970}" destId="{B103AC1B-1E87-4CC5-B03A-D08FC539FA08}" srcOrd="3" destOrd="0" presId="urn:microsoft.com/office/officeart/2005/8/layout/orgChart1"/>
    <dgm:cxn modelId="{B5E0914D-17D5-4771-B3F1-939C2337AFE5}" type="presParOf" srcId="{B103AC1B-1E87-4CC5-B03A-D08FC539FA08}" destId="{C41DB44C-552D-4A72-8E64-2850A55CB66E}" srcOrd="0" destOrd="0" presId="urn:microsoft.com/office/officeart/2005/8/layout/orgChart1"/>
    <dgm:cxn modelId="{9B06F384-AB06-4548-88CF-E6A73BCD9FB3}" type="presParOf" srcId="{C41DB44C-552D-4A72-8E64-2850A55CB66E}" destId="{E6575D99-A688-4B95-9AFD-A52BB851903B}" srcOrd="0" destOrd="0" presId="urn:microsoft.com/office/officeart/2005/8/layout/orgChart1"/>
    <dgm:cxn modelId="{72A00E25-C97E-41D0-8AA5-0CF5D73CC028}" type="presParOf" srcId="{C41DB44C-552D-4A72-8E64-2850A55CB66E}" destId="{543C280A-C791-408E-8C0A-31F3F6D48F38}" srcOrd="1" destOrd="0" presId="urn:microsoft.com/office/officeart/2005/8/layout/orgChart1"/>
    <dgm:cxn modelId="{852B9EA4-9F32-485A-AA47-72EDF83BC5F8}" type="presParOf" srcId="{B103AC1B-1E87-4CC5-B03A-D08FC539FA08}" destId="{5046F20E-02D8-4C58-98D4-CC7BC600E232}" srcOrd="1" destOrd="0" presId="urn:microsoft.com/office/officeart/2005/8/layout/orgChart1"/>
    <dgm:cxn modelId="{3C384F45-0B5B-4CF3-AC20-4E9F1E2D5EBA}" type="presParOf" srcId="{B103AC1B-1E87-4CC5-B03A-D08FC539FA08}" destId="{9903513D-4A43-4F52-AA64-577CDDD6CC3E}" srcOrd="2" destOrd="0" presId="urn:microsoft.com/office/officeart/2005/8/layout/orgChart1"/>
    <dgm:cxn modelId="{1528A203-0CC2-4CB0-B2DE-20E8274E47D7}" type="presParOf" srcId="{FB66999A-F258-42BD-9869-B23AA21B0970}" destId="{CFA52534-E5D0-437C-87F7-9953CCAFD086}" srcOrd="4" destOrd="0" presId="urn:microsoft.com/office/officeart/2005/8/layout/orgChart1"/>
    <dgm:cxn modelId="{2C29F182-2566-4B60-9DCA-5462CAA1F2F4}" type="presParOf" srcId="{FB66999A-F258-42BD-9869-B23AA21B0970}" destId="{53B3B67E-1497-4411-8C10-753AE908B8B9}" srcOrd="5" destOrd="0" presId="urn:microsoft.com/office/officeart/2005/8/layout/orgChart1"/>
    <dgm:cxn modelId="{3FBB5AF1-7223-4C58-B3E9-BA3A31E239B2}" type="presParOf" srcId="{53B3B67E-1497-4411-8C10-753AE908B8B9}" destId="{BC49C6E9-1A11-4BB3-9726-DC5C2D982412}" srcOrd="0" destOrd="0" presId="urn:microsoft.com/office/officeart/2005/8/layout/orgChart1"/>
    <dgm:cxn modelId="{4BF14D32-DFE4-4F6B-B23C-0D5405DEFC02}" type="presParOf" srcId="{BC49C6E9-1A11-4BB3-9726-DC5C2D982412}" destId="{F8DE39E1-5EAC-49AB-9BAB-A3A69B750FEE}" srcOrd="0" destOrd="0" presId="urn:microsoft.com/office/officeart/2005/8/layout/orgChart1"/>
    <dgm:cxn modelId="{D7A3B48C-4DAF-4391-8720-8E91D3CA8A2C}" type="presParOf" srcId="{BC49C6E9-1A11-4BB3-9726-DC5C2D982412}" destId="{9F473C4B-3925-483E-9AED-D438E98A159A}" srcOrd="1" destOrd="0" presId="urn:microsoft.com/office/officeart/2005/8/layout/orgChart1"/>
    <dgm:cxn modelId="{3C7DDE70-85FB-4C52-90A2-2C6C3F3DA6F9}" type="presParOf" srcId="{53B3B67E-1497-4411-8C10-753AE908B8B9}" destId="{825FF8AC-50B0-4878-A841-40200CE1CB36}" srcOrd="1" destOrd="0" presId="urn:microsoft.com/office/officeart/2005/8/layout/orgChart1"/>
    <dgm:cxn modelId="{C6F038EA-CD18-4DF3-AFEF-0DBC9CE17720}" type="presParOf" srcId="{53B3B67E-1497-4411-8C10-753AE908B8B9}" destId="{841D1DA9-D124-4378-B089-F54B0E21DCBF}" srcOrd="2" destOrd="0" presId="urn:microsoft.com/office/officeart/2005/8/layout/orgChart1"/>
    <dgm:cxn modelId="{3B7BA153-1DD4-4284-B9BC-DD930372821E}" type="presParOf" srcId="{FB66999A-F258-42BD-9869-B23AA21B0970}" destId="{AC429F39-9E98-4EBD-90F7-1DCDBB684D11}" srcOrd="6" destOrd="0" presId="urn:microsoft.com/office/officeart/2005/8/layout/orgChart1"/>
    <dgm:cxn modelId="{0ACFB31B-A4F2-4791-AEA1-382E4323865D}" type="presParOf" srcId="{FB66999A-F258-42BD-9869-B23AA21B0970}" destId="{32BC5772-DEF0-4580-A79E-D2256BD3F6B9}" srcOrd="7" destOrd="0" presId="urn:microsoft.com/office/officeart/2005/8/layout/orgChart1"/>
    <dgm:cxn modelId="{30D55B10-6AC1-4FD3-BFD3-4006B95A6365}" type="presParOf" srcId="{32BC5772-DEF0-4580-A79E-D2256BD3F6B9}" destId="{4EE9EEC2-C6B3-4236-A9F6-18A32444E295}" srcOrd="0" destOrd="0" presId="urn:microsoft.com/office/officeart/2005/8/layout/orgChart1"/>
    <dgm:cxn modelId="{E4FA949C-4783-4E82-8A2C-7EABECE3074C}" type="presParOf" srcId="{4EE9EEC2-C6B3-4236-A9F6-18A32444E295}" destId="{D958E2B5-964A-4D24-94F3-C28A5EBD8475}" srcOrd="0" destOrd="0" presId="urn:microsoft.com/office/officeart/2005/8/layout/orgChart1"/>
    <dgm:cxn modelId="{5A7696C8-BAA4-4DE2-AC1D-6E13EE7B1916}" type="presParOf" srcId="{4EE9EEC2-C6B3-4236-A9F6-18A32444E295}" destId="{D065A85A-B6F5-427B-B8E1-C71A48A8D130}" srcOrd="1" destOrd="0" presId="urn:microsoft.com/office/officeart/2005/8/layout/orgChart1"/>
    <dgm:cxn modelId="{D27FB834-49DD-40D5-BFA5-E740E157B439}" type="presParOf" srcId="{32BC5772-DEF0-4580-A79E-D2256BD3F6B9}" destId="{BCC5CBC0-B96A-433A-BDD0-A62ABACD2C7C}" srcOrd="1" destOrd="0" presId="urn:microsoft.com/office/officeart/2005/8/layout/orgChart1"/>
    <dgm:cxn modelId="{CAD99CF3-CD96-49F0-A800-90EFA74E07F1}" type="presParOf" srcId="{32BC5772-DEF0-4580-A79E-D2256BD3F6B9}" destId="{C40E529D-5C83-446B-80B8-169D8F5FCFB5}" srcOrd="2" destOrd="0" presId="urn:microsoft.com/office/officeart/2005/8/layout/orgChart1"/>
    <dgm:cxn modelId="{0F615D8D-C592-4949-9D4E-7CC9B267C94F}" type="presParOf" srcId="{FB66999A-F258-42BD-9869-B23AA21B0970}" destId="{E9FD788D-EC63-46EC-B675-5E8FEB42BE1E}" srcOrd="8" destOrd="0" presId="urn:microsoft.com/office/officeart/2005/8/layout/orgChart1"/>
    <dgm:cxn modelId="{F92B6573-5B92-4C47-90CD-48726F803B42}" type="presParOf" srcId="{FB66999A-F258-42BD-9869-B23AA21B0970}" destId="{2C9897FA-C801-4565-8058-B6C3D1A3BECB}" srcOrd="9" destOrd="0" presId="urn:microsoft.com/office/officeart/2005/8/layout/orgChart1"/>
    <dgm:cxn modelId="{8FB299A9-BFFB-4DB6-888E-F836B6D3F96A}" type="presParOf" srcId="{2C9897FA-C801-4565-8058-B6C3D1A3BECB}" destId="{E06447E7-F0BD-4530-AAE3-AB86EDFD29E2}" srcOrd="0" destOrd="0" presId="urn:microsoft.com/office/officeart/2005/8/layout/orgChart1"/>
    <dgm:cxn modelId="{88FBE346-6C03-40CE-9B45-548D67FC73DD}" type="presParOf" srcId="{E06447E7-F0BD-4530-AAE3-AB86EDFD29E2}" destId="{17238FE5-F93D-4E8E-8B50-1C831A5438C5}" srcOrd="0" destOrd="0" presId="urn:microsoft.com/office/officeart/2005/8/layout/orgChart1"/>
    <dgm:cxn modelId="{F55A05F3-B58C-4CC5-AC48-8FE6D42C6BBA}" type="presParOf" srcId="{E06447E7-F0BD-4530-AAE3-AB86EDFD29E2}" destId="{B5421A04-26C9-44D1-B5AE-88FF2826B1B2}" srcOrd="1" destOrd="0" presId="urn:microsoft.com/office/officeart/2005/8/layout/orgChart1"/>
    <dgm:cxn modelId="{E9A11365-C5F7-491D-883E-0C7FED626C9A}" type="presParOf" srcId="{2C9897FA-C801-4565-8058-B6C3D1A3BECB}" destId="{17671F29-CDE6-47DC-BC23-1BA91D7660FD}" srcOrd="1" destOrd="0" presId="urn:microsoft.com/office/officeart/2005/8/layout/orgChart1"/>
    <dgm:cxn modelId="{A55CEEA9-8D2F-40AE-8E25-65575DC066B9}" type="presParOf" srcId="{2C9897FA-C801-4565-8058-B6C3D1A3BECB}" destId="{65CDE4E3-5028-4670-987F-159A1A4B8103}" srcOrd="2" destOrd="0" presId="urn:microsoft.com/office/officeart/2005/8/layout/orgChart1"/>
    <dgm:cxn modelId="{CA5F3223-D183-49A4-964B-CF60842871BC}" type="presParOf" srcId="{3DDA158A-CBA8-494B-9D6A-8CC9D8F32F5C}" destId="{C3E365DE-4EAC-4546-9353-ED3946E5BCF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79F13-9E2A-4744-86F7-D57AEB8EDCD6}">
      <dsp:nvSpPr>
        <dsp:cNvPr id="0" name=""/>
        <dsp:cNvSpPr/>
      </dsp:nvSpPr>
      <dsp:spPr>
        <a:xfrm rot="4396374">
          <a:off x="164896" y="900829"/>
          <a:ext cx="2459786" cy="1715394"/>
        </a:xfrm>
        <a:prstGeom prst="swooshArrow">
          <a:avLst>
            <a:gd name="adj1" fmla="val 16310"/>
            <a:gd name="adj2" fmla="val 313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A2B5D-7342-4B0D-888A-BBBF45A55CE4}">
      <dsp:nvSpPr>
        <dsp:cNvPr id="0" name=""/>
        <dsp:cNvSpPr/>
      </dsp:nvSpPr>
      <dsp:spPr>
        <a:xfrm>
          <a:off x="1086340" y="1124815"/>
          <a:ext cx="62117" cy="62117"/>
        </a:xfrm>
        <a:prstGeom prst="ellipse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9925B6-237F-4437-8A5F-1EE13C36C986}">
      <dsp:nvSpPr>
        <dsp:cNvPr id="0" name=""/>
        <dsp:cNvSpPr/>
      </dsp:nvSpPr>
      <dsp:spPr>
        <a:xfrm>
          <a:off x="1511673" y="1467885"/>
          <a:ext cx="62117" cy="62117"/>
        </a:xfrm>
        <a:prstGeom prst="ellipse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56639-7450-46CF-AB91-00A242300D8C}">
      <dsp:nvSpPr>
        <dsp:cNvPr id="0" name=""/>
        <dsp:cNvSpPr/>
      </dsp:nvSpPr>
      <dsp:spPr>
        <a:xfrm>
          <a:off x="1830437" y="1869083"/>
          <a:ext cx="62117" cy="62117"/>
        </a:xfrm>
        <a:prstGeom prst="ellipse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3D02F0-899F-4C23-A151-092F7BB940CC}">
      <dsp:nvSpPr>
        <dsp:cNvPr id="0" name=""/>
        <dsp:cNvSpPr/>
      </dsp:nvSpPr>
      <dsp:spPr>
        <a:xfrm>
          <a:off x="0" y="333817"/>
          <a:ext cx="1159713" cy="455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Write functions</a:t>
          </a:r>
        </a:p>
      </dsp:txBody>
      <dsp:txXfrm>
        <a:off x="0" y="333817"/>
        <a:ext cx="1159713" cy="455906"/>
      </dsp:txXfrm>
    </dsp:sp>
    <dsp:sp modelId="{81264574-EA4F-496B-8DCB-123711F67EAC}">
      <dsp:nvSpPr>
        <dsp:cNvPr id="0" name=""/>
        <dsp:cNvSpPr/>
      </dsp:nvSpPr>
      <dsp:spPr>
        <a:xfrm>
          <a:off x="1441805" y="927921"/>
          <a:ext cx="1692554" cy="455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Write unit tests</a:t>
          </a:r>
        </a:p>
      </dsp:txBody>
      <dsp:txXfrm>
        <a:off x="1441805" y="927921"/>
        <a:ext cx="1692554" cy="455906"/>
      </dsp:txXfrm>
    </dsp:sp>
    <dsp:sp modelId="{5FC31B95-89BB-48A9-B3D9-65F80C23FC25}">
      <dsp:nvSpPr>
        <dsp:cNvPr id="0" name=""/>
        <dsp:cNvSpPr/>
      </dsp:nvSpPr>
      <dsp:spPr>
        <a:xfrm>
          <a:off x="0" y="1270991"/>
          <a:ext cx="1347774" cy="455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Run tests locally</a:t>
          </a:r>
        </a:p>
      </dsp:txBody>
      <dsp:txXfrm>
        <a:off x="0" y="1270991"/>
        <a:ext cx="1347774" cy="455906"/>
      </dsp:txXfrm>
    </dsp:sp>
    <dsp:sp modelId="{09D72472-B20B-402A-A3FD-62EACCF07B23}">
      <dsp:nvSpPr>
        <dsp:cNvPr id="0" name=""/>
        <dsp:cNvSpPr/>
      </dsp:nvSpPr>
      <dsp:spPr>
        <a:xfrm>
          <a:off x="2100021" y="1672189"/>
          <a:ext cx="1034338" cy="455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Check code coverage</a:t>
          </a:r>
        </a:p>
      </dsp:txBody>
      <dsp:txXfrm>
        <a:off x="2100021" y="1672189"/>
        <a:ext cx="1034338" cy="455906"/>
      </dsp:txXfrm>
    </dsp:sp>
    <dsp:sp modelId="{5A0C7060-138C-49AE-888D-4630461494D4}">
      <dsp:nvSpPr>
        <dsp:cNvPr id="0" name=""/>
        <dsp:cNvSpPr/>
      </dsp:nvSpPr>
      <dsp:spPr>
        <a:xfrm>
          <a:off x="1567180" y="2727328"/>
          <a:ext cx="1567180" cy="455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 CMD Check</a:t>
          </a:r>
        </a:p>
      </dsp:txBody>
      <dsp:txXfrm>
        <a:off x="1567180" y="2727328"/>
        <a:ext cx="1567180" cy="4559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D788D-EC63-46EC-B675-5E8FEB42BE1E}">
      <dsp:nvSpPr>
        <dsp:cNvPr id="0" name=""/>
        <dsp:cNvSpPr/>
      </dsp:nvSpPr>
      <dsp:spPr>
        <a:xfrm>
          <a:off x="4846320" y="1802992"/>
          <a:ext cx="4015784" cy="3484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38"/>
              </a:lnTo>
              <a:lnTo>
                <a:pt x="4015784" y="174238"/>
              </a:lnTo>
              <a:lnTo>
                <a:pt x="4015784" y="348477"/>
              </a:lnTo>
            </a:path>
          </a:pathLst>
        </a:custGeom>
        <a:noFill/>
        <a:ln w="1397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429F39-9E98-4EBD-90F7-1DCDBB684D11}">
      <dsp:nvSpPr>
        <dsp:cNvPr id="0" name=""/>
        <dsp:cNvSpPr/>
      </dsp:nvSpPr>
      <dsp:spPr>
        <a:xfrm>
          <a:off x="4846320" y="1802992"/>
          <a:ext cx="2007892" cy="3484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38"/>
              </a:lnTo>
              <a:lnTo>
                <a:pt x="2007892" y="174238"/>
              </a:lnTo>
              <a:lnTo>
                <a:pt x="2007892" y="348477"/>
              </a:lnTo>
            </a:path>
          </a:pathLst>
        </a:custGeom>
        <a:noFill/>
        <a:ln w="1397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52534-E5D0-437C-87F7-9953CCAFD086}">
      <dsp:nvSpPr>
        <dsp:cNvPr id="0" name=""/>
        <dsp:cNvSpPr/>
      </dsp:nvSpPr>
      <dsp:spPr>
        <a:xfrm>
          <a:off x="4800600" y="1802992"/>
          <a:ext cx="91440" cy="3484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8477"/>
              </a:lnTo>
            </a:path>
          </a:pathLst>
        </a:custGeom>
        <a:noFill/>
        <a:ln w="1397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4E260-0C2F-45C3-BCB6-5FFECBC92220}">
      <dsp:nvSpPr>
        <dsp:cNvPr id="0" name=""/>
        <dsp:cNvSpPr/>
      </dsp:nvSpPr>
      <dsp:spPr>
        <a:xfrm>
          <a:off x="2838427" y="1802992"/>
          <a:ext cx="2007892" cy="348477"/>
        </a:xfrm>
        <a:custGeom>
          <a:avLst/>
          <a:gdLst/>
          <a:ahLst/>
          <a:cxnLst/>
          <a:rect l="0" t="0" r="0" b="0"/>
          <a:pathLst>
            <a:path>
              <a:moveTo>
                <a:pt x="2007892" y="0"/>
              </a:moveTo>
              <a:lnTo>
                <a:pt x="2007892" y="174238"/>
              </a:lnTo>
              <a:lnTo>
                <a:pt x="0" y="174238"/>
              </a:lnTo>
              <a:lnTo>
                <a:pt x="0" y="348477"/>
              </a:lnTo>
            </a:path>
          </a:pathLst>
        </a:custGeom>
        <a:noFill/>
        <a:ln w="1397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4A3CD5-C4B8-43B3-A2A5-246AB3E4CB7D}">
      <dsp:nvSpPr>
        <dsp:cNvPr id="0" name=""/>
        <dsp:cNvSpPr/>
      </dsp:nvSpPr>
      <dsp:spPr>
        <a:xfrm>
          <a:off x="830535" y="1802992"/>
          <a:ext cx="4015784" cy="348477"/>
        </a:xfrm>
        <a:custGeom>
          <a:avLst/>
          <a:gdLst/>
          <a:ahLst/>
          <a:cxnLst/>
          <a:rect l="0" t="0" r="0" b="0"/>
          <a:pathLst>
            <a:path>
              <a:moveTo>
                <a:pt x="4015784" y="0"/>
              </a:moveTo>
              <a:lnTo>
                <a:pt x="4015784" y="174238"/>
              </a:lnTo>
              <a:lnTo>
                <a:pt x="0" y="174238"/>
              </a:lnTo>
              <a:lnTo>
                <a:pt x="0" y="348477"/>
              </a:lnTo>
            </a:path>
          </a:pathLst>
        </a:custGeom>
        <a:noFill/>
        <a:ln w="1397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6C02A-C484-4B82-9E74-AB539374D798}">
      <dsp:nvSpPr>
        <dsp:cNvPr id="0" name=""/>
        <dsp:cNvSpPr/>
      </dsp:nvSpPr>
      <dsp:spPr>
        <a:xfrm>
          <a:off x="2763007" y="973284"/>
          <a:ext cx="4166625" cy="829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Centralized &amp; accessible package documentation for:</a:t>
          </a:r>
          <a:endParaRPr lang="en-US" sz="1900" kern="1200" dirty="0"/>
        </a:p>
      </dsp:txBody>
      <dsp:txXfrm>
        <a:off x="2763007" y="973284"/>
        <a:ext cx="4166625" cy="829707"/>
      </dsp:txXfrm>
    </dsp:sp>
    <dsp:sp modelId="{15FC2C0B-410D-418A-8749-D571230C8E41}">
      <dsp:nvSpPr>
        <dsp:cNvPr id="0" name=""/>
        <dsp:cNvSpPr/>
      </dsp:nvSpPr>
      <dsp:spPr>
        <a:xfrm>
          <a:off x="828" y="2151469"/>
          <a:ext cx="1659414" cy="8297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Installation</a:t>
          </a:r>
        </a:p>
      </dsp:txBody>
      <dsp:txXfrm>
        <a:off x="828" y="2151469"/>
        <a:ext cx="1659414" cy="829707"/>
      </dsp:txXfrm>
    </dsp:sp>
    <dsp:sp modelId="{E6575D99-A688-4B95-9AFD-A52BB851903B}">
      <dsp:nvSpPr>
        <dsp:cNvPr id="0" name=""/>
        <dsp:cNvSpPr/>
      </dsp:nvSpPr>
      <dsp:spPr>
        <a:xfrm>
          <a:off x="2008720" y="2151469"/>
          <a:ext cx="1659414" cy="8297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Tutorials</a:t>
          </a:r>
        </a:p>
      </dsp:txBody>
      <dsp:txXfrm>
        <a:off x="2008720" y="2151469"/>
        <a:ext cx="1659414" cy="829707"/>
      </dsp:txXfrm>
    </dsp:sp>
    <dsp:sp modelId="{F8DE39E1-5EAC-49AB-9BAB-A3A69B750FEE}">
      <dsp:nvSpPr>
        <dsp:cNvPr id="0" name=""/>
        <dsp:cNvSpPr/>
      </dsp:nvSpPr>
      <dsp:spPr>
        <a:xfrm>
          <a:off x="4016612" y="2151469"/>
          <a:ext cx="1659414" cy="8297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Functions</a:t>
          </a:r>
        </a:p>
      </dsp:txBody>
      <dsp:txXfrm>
        <a:off x="4016612" y="2151469"/>
        <a:ext cx="1659414" cy="829707"/>
      </dsp:txXfrm>
    </dsp:sp>
    <dsp:sp modelId="{D958E2B5-964A-4D24-94F3-C28A5EBD8475}">
      <dsp:nvSpPr>
        <dsp:cNvPr id="0" name=""/>
        <dsp:cNvSpPr/>
      </dsp:nvSpPr>
      <dsp:spPr>
        <a:xfrm>
          <a:off x="6024504" y="2151469"/>
          <a:ext cx="1659414" cy="8297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Examples (already run w/ output!)</a:t>
          </a:r>
        </a:p>
      </dsp:txBody>
      <dsp:txXfrm>
        <a:off x="6024504" y="2151469"/>
        <a:ext cx="1659414" cy="829707"/>
      </dsp:txXfrm>
    </dsp:sp>
    <dsp:sp modelId="{17238FE5-F93D-4E8E-8B50-1C831A5438C5}">
      <dsp:nvSpPr>
        <dsp:cNvPr id="0" name=""/>
        <dsp:cNvSpPr/>
      </dsp:nvSpPr>
      <dsp:spPr>
        <a:xfrm>
          <a:off x="8032396" y="2151469"/>
          <a:ext cx="1659414" cy="8297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Citation info</a:t>
          </a:r>
        </a:p>
      </dsp:txBody>
      <dsp:txXfrm>
        <a:off x="8032396" y="2151469"/>
        <a:ext cx="1659414" cy="829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0D28C-172D-46F0-AC49-DD89BE89B7A0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314D1-45DE-41CF-9BF3-77949ECD0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93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314D1-45DE-41CF-9BF3-77949ECD0A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66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314D1-45DE-41CF-9BF3-77949ECD0A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174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0792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9662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5820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6537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53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5684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2919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0621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4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8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that.r-lib.org/reference/index.html#expectation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github.com/wejlab/TBSignatureProfiler/tree/devel/tests/testtha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ontributions.bioconductor.org/license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jlab/MetaScope/blob/devel/vignettes/MetaScope_vignette.Rmd" TargetMode="External"/><Relationship Id="rId2" Type="http://schemas.openxmlformats.org/officeDocument/2006/relationships/hyperlink" Target="https://github.com/wejlab/TBSignatureProfiler/blob/devel/vignettes/rmd/TBSig_Vignette.R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conductor.org/packages/release/bioc/html/TBSignatureProfiler.html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github.com/wejlab/LegATo/blob/devel/vignettes/LegATo_vignette.Rmd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kgdown.r-lib.org/articles/customise.html" TargetMode="Externa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studio.github.io/bslib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ejlab/MetaScope/blob/devel/pkgdown/_pkgdown.yml" TargetMode="External"/><Relationship Id="rId13" Type="http://schemas.openxmlformats.org/officeDocument/2006/relationships/hyperlink" Target="https://github.com/wejlab/LegATo-docs" TargetMode="External"/><Relationship Id="rId3" Type="http://schemas.openxmlformats.org/officeDocument/2006/relationships/hyperlink" Target="https://wejlab.github.io/TBSignatureProfiler-docs/" TargetMode="External"/><Relationship Id="rId7" Type="http://schemas.openxmlformats.org/officeDocument/2006/relationships/hyperlink" Target="https://github.com/wejlab/animalcules-docs" TargetMode="External"/><Relationship Id="rId12" Type="http://schemas.openxmlformats.org/officeDocument/2006/relationships/hyperlink" Target="https://wejlab.github.io/LegATo-docs/" TargetMode="External"/><Relationship Id="rId2" Type="http://schemas.openxmlformats.org/officeDocument/2006/relationships/hyperlink" Target="https://github.com/wejlab/TBSignatureProfiler/blob/devel/pkgdown/_pkgdown.y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jlab.github.io/animalcules-docs/" TargetMode="External"/><Relationship Id="rId11" Type="http://schemas.openxmlformats.org/officeDocument/2006/relationships/hyperlink" Target="https://github.com/wejlab/LegATo/blob/devel/pkgdown/_pkgdown.yml" TargetMode="External"/><Relationship Id="rId5" Type="http://schemas.openxmlformats.org/officeDocument/2006/relationships/hyperlink" Target="https://github.com/wejlab/animalcules/blob/devel/pkgdown/_pkgdown.yml" TargetMode="External"/><Relationship Id="rId10" Type="http://schemas.openxmlformats.org/officeDocument/2006/relationships/hyperlink" Target="https://github.com/wejlab/metascope-docs" TargetMode="External"/><Relationship Id="rId4" Type="http://schemas.openxmlformats.org/officeDocument/2006/relationships/hyperlink" Target="https://github.com/wejlab/TBSignatureProfiler-docs" TargetMode="External"/><Relationship Id="rId9" Type="http://schemas.openxmlformats.org/officeDocument/2006/relationships/hyperlink" Target="https://wejlab.github.io/metascope-docs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ributions.bioconductor.org/bioconductor-package-submissions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ributions.bioconductor.org/important-bioconductor-package-development-features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ributions.bioconductor.org/description.html" TargetMode="External"/><Relationship Id="rId2" Type="http://schemas.openxmlformats.org/officeDocument/2006/relationships/hyperlink" Target="https://contributions.bioconductor.org/bioconductor-package-submissions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contributions.bioconductor.org/news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ributions.bioconductor.org/citation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ributions.bioconductor.org/data.html" TargetMode="External"/><Relationship Id="rId2" Type="http://schemas.openxmlformats.org/officeDocument/2006/relationships/hyperlink" Target="https://github.com/wejlab/curatedTBData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bioconductor.org/developers/release-schedule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github.com/Bioconductor/Contributions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bioconductor.org/developers/how-to/git/new-package-workflow/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ioconductor/Contributions/issues/1463" TargetMode="External"/><Relationship Id="rId3" Type="http://schemas.openxmlformats.org/officeDocument/2006/relationships/hyperlink" Target="https://github.com/Bioconductor/Contributions/issues/3524" TargetMode="External"/><Relationship Id="rId7" Type="http://schemas.openxmlformats.org/officeDocument/2006/relationships/hyperlink" Target="https://github.com/Bioconductor/Contributions/issues/1052" TargetMode="External"/><Relationship Id="rId2" Type="http://schemas.openxmlformats.org/officeDocument/2006/relationships/hyperlink" Target="https://github.com/Bioconductor/Contributions/issues/284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ioconductor/Contributions/issues/2292" TargetMode="External"/><Relationship Id="rId5" Type="http://schemas.openxmlformats.org/officeDocument/2006/relationships/hyperlink" Target="https://github.com/Bioconductor/Contributions/issues/148" TargetMode="External"/><Relationship Id="rId4" Type="http://schemas.openxmlformats.org/officeDocument/2006/relationships/hyperlink" Target="https://github.com/Bioconductor/Contributions/issues/699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checkResults/3.21/bioc-LATEST/TBSignatureProfiler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bioconductor.org/checkResults/devel/bioc-LATEST/TBSignatureProfiler/" TargetMode="Externa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ributions.bioconductor.org/git-version-control.html#bug-fix-in-release-and-deve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ributions.bioconductor.org/tests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C3961-0933-193D-ECCD-A767B8C0D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758952"/>
            <a:ext cx="5390437" cy="3681525"/>
          </a:xfrm>
        </p:spPr>
        <p:txBody>
          <a:bodyPr>
            <a:normAutofit/>
          </a:bodyPr>
          <a:lstStyle/>
          <a:p>
            <a:r>
              <a:rPr lang="en-US" sz="5000" dirty="0"/>
              <a:t>Sharing Your R Package: </a:t>
            </a:r>
            <a:br>
              <a:rPr lang="en-US" sz="5000" dirty="0"/>
            </a:b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From Development to Bioconductor</a:t>
            </a:r>
            <a:endParaRPr lang="en-US" sz="5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B88868-D821-422F-8337-2C9443ACB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4" y="4800600"/>
            <a:ext cx="5390438" cy="1691640"/>
          </a:xfrm>
        </p:spPr>
        <p:txBody>
          <a:bodyPr>
            <a:normAutofit/>
          </a:bodyPr>
          <a:lstStyle/>
          <a:p>
            <a:pPr>
              <a:spcBef>
                <a:spcPts val="150"/>
              </a:spcBef>
              <a:spcAft>
                <a:spcPts val="1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Aubrey Odom</a:t>
            </a:r>
          </a:p>
          <a:p>
            <a:pPr>
              <a:spcBef>
                <a:spcPts val="150"/>
              </a:spcBef>
              <a:spcAft>
                <a:spcPts val="1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Johnson Lab Meeting</a:t>
            </a:r>
          </a:p>
          <a:p>
            <a:pPr>
              <a:spcBef>
                <a:spcPts val="150"/>
              </a:spcBef>
              <a:spcAft>
                <a:spcPts val="1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7/17/25</a:t>
            </a:r>
          </a:p>
        </p:txBody>
      </p:sp>
      <p:pic>
        <p:nvPicPr>
          <p:cNvPr id="5" name="Picture 4" descr="A hexagon with a musical note and text&#10;&#10;AI-generated content may be incorrect.">
            <a:extLst>
              <a:ext uri="{FF2B5EF4-FFF2-40B4-BE49-F238E27FC236}">
                <a16:creationId xmlns:a16="http://schemas.microsoft.com/office/drawing/2014/main" id="{0B497655-0DDF-DCE2-9AAB-4C2C68C3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51" y="1268762"/>
            <a:ext cx="3718563" cy="43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21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BF4D-7B93-DE4B-3A33-AC51586AE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A9C68-71B3-A228-F680-80BF38604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939199"/>
            <a:ext cx="5591955" cy="43059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81BB1CED-8D00-D12E-6053-C9AFE39CE487}"/>
              </a:ext>
            </a:extLst>
          </p:cNvPr>
          <p:cNvSpPr/>
          <p:nvPr/>
        </p:nvSpPr>
        <p:spPr>
          <a:xfrm>
            <a:off x="6622080" y="2458813"/>
            <a:ext cx="822659" cy="2407641"/>
          </a:xfrm>
          <a:prstGeom prst="rightBrace">
            <a:avLst>
              <a:gd name="adj1" fmla="val 8333"/>
              <a:gd name="adj2" fmla="val 45569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56FD3-7905-AAAD-407F-F979AEAEA4FA}"/>
              </a:ext>
            </a:extLst>
          </p:cNvPr>
          <p:cNvSpPr txBox="1"/>
          <p:nvPr/>
        </p:nvSpPr>
        <p:spPr>
          <a:xfrm>
            <a:off x="7536180" y="3177540"/>
            <a:ext cx="341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up some sort of test case to use for all tests,</a:t>
            </a:r>
          </a:p>
          <a:p>
            <a:r>
              <a:rPr lang="en-US" dirty="0"/>
              <a:t>Can use fake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EECE8E-10AC-71C7-0979-1888BD6FE852}"/>
              </a:ext>
            </a:extLst>
          </p:cNvPr>
          <p:cNvSpPr txBox="1"/>
          <p:nvPr/>
        </p:nvSpPr>
        <p:spPr>
          <a:xfrm>
            <a:off x="7536180" y="4841808"/>
            <a:ext cx="3318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What are you testing? (name the test)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2B19A3-9D18-40A9-6048-7922EE6B8833}"/>
              </a:ext>
            </a:extLst>
          </p:cNvPr>
          <p:cNvCxnSpPr>
            <a:cxnSpLocks/>
          </p:cNvCxnSpPr>
          <p:nvPr/>
        </p:nvCxnSpPr>
        <p:spPr>
          <a:xfrm flipV="1">
            <a:off x="4206240" y="5027414"/>
            <a:ext cx="3238498" cy="1846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EE00A0-5744-3AF9-EC1C-C4830CBB62DD}"/>
              </a:ext>
            </a:extLst>
          </p:cNvPr>
          <p:cNvCxnSpPr>
            <a:cxnSpLocks/>
          </p:cNvCxnSpPr>
          <p:nvPr/>
        </p:nvCxnSpPr>
        <p:spPr>
          <a:xfrm>
            <a:off x="3540252" y="2141220"/>
            <a:ext cx="341680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C0AD39-9158-6EDD-2F4F-F2B18A027CD3}"/>
              </a:ext>
            </a:extLst>
          </p:cNvPr>
          <p:cNvSpPr txBox="1"/>
          <p:nvPr/>
        </p:nvSpPr>
        <p:spPr>
          <a:xfrm>
            <a:off x="7033409" y="1956554"/>
            <a:ext cx="425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context() </a:t>
            </a:r>
            <a:r>
              <a:rPr lang="en-US" dirty="0"/>
              <a:t>is deprecated; don’t use it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A943B4-529A-9456-34D9-9F53F05CE807}"/>
              </a:ext>
            </a:extLst>
          </p:cNvPr>
          <p:cNvSpPr/>
          <p:nvPr/>
        </p:nvSpPr>
        <p:spPr>
          <a:xfrm>
            <a:off x="6622079" y="5336972"/>
            <a:ext cx="822659" cy="667585"/>
          </a:xfrm>
          <a:prstGeom prst="rightBrace">
            <a:avLst>
              <a:gd name="adj1" fmla="val 8333"/>
              <a:gd name="adj2" fmla="val 45569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D6AED9-2289-84B9-3D59-FDBB05617D95}"/>
              </a:ext>
            </a:extLst>
          </p:cNvPr>
          <p:cNvSpPr txBox="1"/>
          <p:nvPr/>
        </p:nvSpPr>
        <p:spPr>
          <a:xfrm>
            <a:off x="7562629" y="5358226"/>
            <a:ext cx="3638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case: check that the function returns a specific output (a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data.frame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868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B342-DE3B-131D-41F3-8C2FF27C9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32" y="294198"/>
            <a:ext cx="9692640" cy="1397124"/>
          </a:xfrm>
        </p:spPr>
        <p:txBody>
          <a:bodyPr/>
          <a:lstStyle/>
          <a:p>
            <a:r>
              <a:rPr lang="en-US" dirty="0"/>
              <a:t>Expectations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79617-C1D7-808F-C5B6-3CC6C535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210" y="0"/>
            <a:ext cx="500296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7AA1B8-29C4-6D6E-CEAD-76C5E1894261}"/>
              </a:ext>
            </a:extLst>
          </p:cNvPr>
          <p:cNvSpPr txBox="1"/>
          <p:nvPr/>
        </p:nvSpPr>
        <p:spPr>
          <a:xfrm>
            <a:off x="773116" y="2117332"/>
            <a:ext cx="45761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 comprehensive list, check out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testthat</a:t>
            </a:r>
            <a:r>
              <a:rPr lang="en-US" dirty="0" err="1"/>
              <a:t>’s</a:t>
            </a:r>
            <a:r>
              <a:rPr lang="en-US" dirty="0"/>
              <a:t> documentation: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https://testthat.r-lib.org/reference/index.html#expectations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52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C222-42AE-D231-29C3-E62BEE4A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“Expectations”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18E90-989D-C9DF-01D9-F6F1B6D6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23" y="3284494"/>
            <a:ext cx="5585807" cy="11081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764785-A2DA-D96F-BCB7-FB0403B46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23" y="4630098"/>
            <a:ext cx="5455257" cy="18259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BDF41B-C36E-32E3-65B8-7CF3CE08C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316" y="1884793"/>
            <a:ext cx="4372585" cy="11622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982722-E53B-4B1E-085B-E14F50CB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327" y="4456040"/>
            <a:ext cx="4143953" cy="19624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58A9C2-C5CB-230E-269D-652ADCD3832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5226"/>
          <a:stretch>
            <a:fillRect/>
          </a:stretch>
        </p:blipFill>
        <p:spPr>
          <a:xfrm>
            <a:off x="6751439" y="2921492"/>
            <a:ext cx="4820323" cy="13971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46EF15-714F-9835-D68D-7EC7F2A878B5}"/>
              </a:ext>
            </a:extLst>
          </p:cNvPr>
          <p:cNvSpPr txBox="1"/>
          <p:nvPr/>
        </p:nvSpPr>
        <p:spPr>
          <a:xfrm>
            <a:off x="6751439" y="1652451"/>
            <a:ext cx="42378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Full examples:</a:t>
            </a:r>
          </a:p>
          <a:p>
            <a:endParaRPr lang="en-US" dirty="0"/>
          </a:p>
          <a:p>
            <a:r>
              <a:rPr lang="en-US" dirty="0">
                <a:hlinkClick r:id="rId7"/>
              </a:rPr>
              <a:t>https://github.com/wejlab/TBSignatureProfiler/tree/devel/tests/testthat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935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C42EA-75DE-E6D2-377D-5D41DC91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expectations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2C880-D082-2820-18D9-7F9714BF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599" y="2131144"/>
            <a:ext cx="6063124" cy="31455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4D041-7151-F72B-A0F3-D9C49B8711C3}"/>
              </a:ext>
            </a:extLst>
          </p:cNvPr>
          <p:cNvSpPr txBox="1"/>
          <p:nvPr/>
        </p:nvSpPr>
        <p:spPr>
          <a:xfrm>
            <a:off x="3154141" y="5516880"/>
            <a:ext cx="565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group multiple expectations together – for example, for one function or an aspect of a function</a:t>
            </a:r>
          </a:p>
        </p:txBody>
      </p:sp>
    </p:spTree>
    <p:extLst>
      <p:ext uri="{BB962C8B-B14F-4D97-AF65-F5344CB8AC3E}">
        <p14:creationId xmlns:p14="http://schemas.microsoft.com/office/powerpoint/2010/main" val="4061356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F78E-35FF-FD3E-08EE-959CD6F6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Unit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F5DDE-6D49-13A7-CE28-0BA0874AA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767840"/>
            <a:ext cx="8595360" cy="4351337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Running your tests is easy-peasy: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/>
              <a:t>Options: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a typeface="Cascadia Mono" panose="020B0609020000020004" pitchFamily="49" charset="0"/>
                <a:cs typeface="Cascadia Mono" panose="020B0609020000020004" pitchFamily="49" charset="0"/>
              </a:rPr>
              <a:t>Using the </a:t>
            </a:r>
            <a:r>
              <a:rPr lang="en-US" b="1" dirty="0">
                <a:ea typeface="Cascadia Mono" panose="020B0609020000020004" pitchFamily="49" charset="0"/>
                <a:cs typeface="Cascadia Mono" panose="020B0609020000020004" pitchFamily="49" charset="0"/>
              </a:rPr>
              <a:t>Test</a:t>
            </a:r>
            <a:r>
              <a:rPr lang="en-US" dirty="0">
                <a:ea typeface="Cascadia Mono" panose="020B0609020000020004" pitchFamily="49" charset="0"/>
                <a:cs typeface="Cascadia Mono" panose="020B0609020000020004" pitchFamily="49" charset="0"/>
              </a:rPr>
              <a:t> button in the </a:t>
            </a:r>
            <a:r>
              <a:rPr lang="en-US" dirty="0" err="1">
                <a:ea typeface="Cascadia Mono" panose="020B0609020000020004" pitchFamily="49" charset="0"/>
                <a:cs typeface="Cascadia Mono" panose="020B0609020000020004" pitchFamily="49" charset="0"/>
              </a:rPr>
              <a:t>Rstudio</a:t>
            </a:r>
            <a:r>
              <a:rPr lang="en-US" dirty="0">
                <a:ea typeface="Cascadia Mono" panose="020B0609020000020004" pitchFamily="49" charset="0"/>
                <a:cs typeface="Cascadia Mono" panose="020B0609020000020004" pitchFamily="49" charset="0"/>
              </a:rPr>
              <a:t> Build pane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 part of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 CMD CHECK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a typeface="Cascadia Mono" panose="020B0609020000020004" pitchFamily="49" charset="0"/>
                <a:cs typeface="Cascadia Mono" panose="020B0609020000020004" pitchFamily="49" charset="0"/>
              </a:rPr>
              <a:t>Run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devtools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::test()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717EA-D0CD-188D-9FDA-52521CBD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53" y="2292479"/>
            <a:ext cx="5077534" cy="905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1F76A3-81F7-4535-42AB-7ABCBD322146}"/>
              </a:ext>
            </a:extLst>
          </p:cNvPr>
          <p:cNvCxnSpPr>
            <a:cxnSpLocks/>
          </p:cNvCxnSpPr>
          <p:nvPr/>
        </p:nvCxnSpPr>
        <p:spPr>
          <a:xfrm flipV="1">
            <a:off x="3566160" y="2933700"/>
            <a:ext cx="2202180" cy="49530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62C825A0-7BF0-BEDD-9E90-D942DA643E21}"/>
              </a:ext>
            </a:extLst>
          </p:cNvPr>
          <p:cNvCxnSpPr>
            <a:cxnSpLocks/>
          </p:cNvCxnSpPr>
          <p:nvPr/>
        </p:nvCxnSpPr>
        <p:spPr>
          <a:xfrm flipV="1">
            <a:off x="4800600" y="2819400"/>
            <a:ext cx="2385060" cy="1277874"/>
          </a:xfrm>
          <a:prstGeom prst="curvedConnector3">
            <a:avLst>
              <a:gd name="adj1" fmla="val 148722"/>
            </a:avLst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14E90B-EDF4-A1A2-AED8-082546BA7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960" y="4182217"/>
            <a:ext cx="3610479" cy="10574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36B3DA-59A5-A98F-18B0-8A2A87244661}"/>
              </a:ext>
            </a:extLst>
          </p:cNvPr>
          <p:cNvCxnSpPr>
            <a:cxnSpLocks/>
          </p:cNvCxnSpPr>
          <p:nvPr/>
        </p:nvCxnSpPr>
        <p:spPr>
          <a:xfrm flipV="1">
            <a:off x="4983480" y="4328794"/>
            <a:ext cx="2431480" cy="170974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49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DDB0-8EEF-556E-B2EC-C64D798D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Testing “Coverage”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47A98-8A5B-F962-AB4C-8BA6F919B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of my package is covered by my unit tests?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sz="2400" dirty="0"/>
              <a:t>Option 1: Look at coverage for a specific script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D25CB2-C7B7-27C4-3AB4-824096F8634D}"/>
              </a:ext>
            </a:extLst>
          </p:cNvPr>
          <p:cNvSpPr txBox="1"/>
          <p:nvPr/>
        </p:nvSpPr>
        <p:spPr>
          <a:xfrm>
            <a:off x="2881122" y="3787140"/>
            <a:ext cx="6454140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test_for_me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&lt;- </a:t>
            </a:r>
            <a:r>
              <a:rPr lang="en-US" sz="1200" dirty="0">
                <a:solidFill>
                  <a:schemeClr val="accent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codefile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testfile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) {</a:t>
            </a:r>
            <a:b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	</a:t>
            </a:r>
            <a:r>
              <a:rPr lang="en-US" sz="1200" dirty="0" err="1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test_file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testfile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)</a:t>
            </a:r>
            <a:b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	res &lt;- </a:t>
            </a:r>
            <a:r>
              <a:rPr lang="en-US" sz="1200" dirty="0" err="1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covr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sz="1200" dirty="0" err="1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file_coverage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codefile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testfile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)</a:t>
            </a:r>
            <a:b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	print(res)</a:t>
            </a:r>
            <a:b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	</a:t>
            </a:r>
            <a:r>
              <a:rPr lang="en-US" sz="1200" dirty="0" err="1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covr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::report(res)</a:t>
            </a:r>
          </a:p>
          <a:p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}</a:t>
            </a:r>
            <a:b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b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1200" dirty="0" err="1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test_for_me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92D05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"R/</a:t>
            </a:r>
            <a:r>
              <a:rPr lang="en-US" sz="1200" dirty="0" err="1">
                <a:solidFill>
                  <a:srgbClr val="92D05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evaluate.R</a:t>
            </a:r>
            <a:r>
              <a:rPr lang="en-US" sz="1200" dirty="0">
                <a:solidFill>
                  <a:srgbClr val="92D05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92D05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"tests/</a:t>
            </a:r>
            <a:r>
              <a:rPr lang="en-US" sz="1200" dirty="0" err="1">
                <a:solidFill>
                  <a:srgbClr val="92D05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testthat</a:t>
            </a:r>
            <a:r>
              <a:rPr lang="en-US" sz="1200" dirty="0">
                <a:solidFill>
                  <a:srgbClr val="92D05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/test-</a:t>
            </a:r>
            <a:r>
              <a:rPr lang="en-US" sz="1200" dirty="0" err="1">
                <a:solidFill>
                  <a:srgbClr val="92D05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evaluate.R</a:t>
            </a:r>
            <a:r>
              <a:rPr lang="en-US" sz="1200" dirty="0">
                <a:solidFill>
                  <a:srgbClr val="92D05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9675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7943C33-3D94-7FB2-3FA5-59AC9014A88C}"/>
              </a:ext>
            </a:extLst>
          </p:cNvPr>
          <p:cNvSpPr/>
          <p:nvPr/>
        </p:nvSpPr>
        <p:spPr>
          <a:xfrm>
            <a:off x="5841492" y="1493394"/>
            <a:ext cx="4704588" cy="43513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62519-A4D1-A31A-329E-5FB8B02C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2" y="110632"/>
            <a:ext cx="9692640" cy="833562"/>
          </a:xfrm>
        </p:spPr>
        <p:txBody>
          <a:bodyPr/>
          <a:lstStyle/>
          <a:p>
            <a:r>
              <a:rPr lang="en-US" dirty="0"/>
              <a:t>Testing Coverage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BB880-231B-BD83-1B4A-CDA06E4BC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53" y="1028700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Option 2: Look at the entire package coverage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Option 2a (less informative, fast)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F043E-D08C-BFBA-FA24-203694F723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9"/>
          <a:stretch>
            <a:fillRect/>
          </a:stretch>
        </p:blipFill>
        <p:spPr>
          <a:xfrm>
            <a:off x="694853" y="3119764"/>
            <a:ext cx="3905187" cy="2072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4A891-980F-824F-04C9-366A3069D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53" y="2026719"/>
            <a:ext cx="4987227" cy="884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DC3AE2-3FA1-9CE4-9437-EEBC352F3672}"/>
              </a:ext>
            </a:extLst>
          </p:cNvPr>
          <p:cNvSpPr txBox="1"/>
          <p:nvPr/>
        </p:nvSpPr>
        <p:spPr>
          <a:xfrm>
            <a:off x="5875020" y="1558476"/>
            <a:ext cx="3553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Option 2b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: AWESOMENESS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AE2438-0366-0924-4FF2-489F375DE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277" y="2023067"/>
            <a:ext cx="3553786" cy="620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red hexagon with a white text and a knitted hat&#10;&#10;AI-generated content may be incorrect.">
            <a:extLst>
              <a:ext uri="{FF2B5EF4-FFF2-40B4-BE49-F238E27FC236}">
                <a16:creationId xmlns:a16="http://schemas.microsoft.com/office/drawing/2014/main" id="{3D197328-2EC9-7D4B-0BAF-03B70D019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170" y="110632"/>
            <a:ext cx="1143000" cy="13239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680C3A-43BB-5341-020B-5C33DEA10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257" y="2853263"/>
            <a:ext cx="4460044" cy="28110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426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B85F4-8D8F-6D13-8565-9972E9DD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32" y="143847"/>
            <a:ext cx="9692640" cy="809088"/>
          </a:xfrm>
        </p:spPr>
        <p:txBody>
          <a:bodyPr/>
          <a:lstStyle/>
          <a:p>
            <a:r>
              <a:rPr lang="en-US" dirty="0"/>
              <a:t>Unleashing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covr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::report()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09B90F-7856-4951-CB9E-B4BAC90C4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226" y="2630305"/>
            <a:ext cx="7211058" cy="367437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6B4E3CF2-B300-D6D5-188A-A13118104A18}"/>
              </a:ext>
            </a:extLst>
          </p:cNvPr>
          <p:cNvSpPr/>
          <p:nvPr/>
        </p:nvSpPr>
        <p:spPr>
          <a:xfrm>
            <a:off x="7813317" y="2844706"/>
            <a:ext cx="822659" cy="2407641"/>
          </a:xfrm>
          <a:prstGeom prst="rightBrace">
            <a:avLst>
              <a:gd name="adj1" fmla="val 8333"/>
              <a:gd name="adj2" fmla="val 45569"/>
            </a:avLst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D9D75-3952-A5B9-60C2-01B62FBD6B51}"/>
              </a:ext>
            </a:extLst>
          </p:cNvPr>
          <p:cNvSpPr txBox="1"/>
          <p:nvPr/>
        </p:nvSpPr>
        <p:spPr>
          <a:xfrm>
            <a:off x="8808439" y="3478955"/>
            <a:ext cx="2395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✅ Tests exist that “hit” all of these lines!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21145B7F-4FB3-B0D8-2C95-2AD3F1A6724E}"/>
              </a:ext>
            </a:extLst>
          </p:cNvPr>
          <p:cNvSpPr/>
          <p:nvPr/>
        </p:nvSpPr>
        <p:spPr>
          <a:xfrm>
            <a:off x="7813317" y="5357947"/>
            <a:ext cx="822659" cy="841136"/>
          </a:xfrm>
          <a:prstGeom prst="rightBrace">
            <a:avLst>
              <a:gd name="adj1" fmla="val 8333"/>
              <a:gd name="adj2" fmla="val 45569"/>
            </a:avLst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337F3-B0AC-1502-77B5-F7D118CB20DF}"/>
              </a:ext>
            </a:extLst>
          </p:cNvPr>
          <p:cNvSpPr txBox="1"/>
          <p:nvPr/>
        </p:nvSpPr>
        <p:spPr>
          <a:xfrm>
            <a:off x="8808439" y="4975901"/>
            <a:ext cx="2637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❌ Tests need to be written that specifically trigger these cases or messages.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A3AB7C-1B05-836C-ECA4-0776BD24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401" y="1276955"/>
            <a:ext cx="4039336" cy="1029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9EDE85-EA6C-90B5-E0ED-372C4E321366}"/>
              </a:ext>
            </a:extLst>
          </p:cNvPr>
          <p:cNvCxnSpPr>
            <a:cxnSpLocks/>
          </p:cNvCxnSpPr>
          <p:nvPr/>
        </p:nvCxnSpPr>
        <p:spPr>
          <a:xfrm flipH="1">
            <a:off x="6789420" y="1409700"/>
            <a:ext cx="1249864" cy="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7D9F077-B068-E2DE-B427-3F127484DCAD}"/>
              </a:ext>
            </a:extLst>
          </p:cNvPr>
          <p:cNvSpPr txBox="1"/>
          <p:nvPr/>
        </p:nvSpPr>
        <p:spPr>
          <a:xfrm>
            <a:off x="8224646" y="866989"/>
            <a:ext cx="2395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a file in the “files” tab </a:t>
            </a:r>
          </a:p>
          <a:p>
            <a:endParaRPr lang="en-US" dirty="0"/>
          </a:p>
          <a:p>
            <a:r>
              <a:rPr lang="en-US" dirty="0"/>
              <a:t>The full file will open in the GUI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F0E3A8-955D-F046-5308-5CAD64B67186}"/>
              </a:ext>
            </a:extLst>
          </p:cNvPr>
          <p:cNvSpPr txBox="1"/>
          <p:nvPr/>
        </p:nvSpPr>
        <p:spPr>
          <a:xfrm>
            <a:off x="756459" y="1276955"/>
            <a:ext cx="2567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🎯</a:t>
            </a:r>
            <a:r>
              <a:rPr lang="en-US" b="1" dirty="0"/>
              <a:t>The game</a:t>
            </a:r>
            <a:r>
              <a:rPr lang="en-US" dirty="0"/>
              <a:t>: </a:t>
            </a:r>
          </a:p>
          <a:p>
            <a:r>
              <a:rPr lang="en-US" dirty="0"/>
              <a:t>Get coverage up to 100%!</a:t>
            </a:r>
          </a:p>
        </p:txBody>
      </p:sp>
    </p:spTree>
    <p:extLst>
      <p:ext uri="{BB962C8B-B14F-4D97-AF65-F5344CB8AC3E}">
        <p14:creationId xmlns:p14="http://schemas.microsoft.com/office/powerpoint/2010/main" val="4189808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00B54-0EF6-EA07-7B66-9F2CC99AD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677863"/>
            <a:ext cx="6091428" cy="1325562"/>
          </a:xfrm>
        </p:spPr>
        <p:txBody>
          <a:bodyPr>
            <a:normAutofit/>
          </a:bodyPr>
          <a:lstStyle/>
          <a:p>
            <a:r>
              <a:rPr lang="en-US" dirty="0"/>
              <a:t>Unit Testing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065AA-7C1C-544B-FBEC-2A6FE1AB2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79320"/>
            <a:ext cx="6091428" cy="4000817"/>
          </a:xfrm>
        </p:spPr>
        <p:txBody>
          <a:bodyPr>
            <a:normAutofit/>
          </a:bodyPr>
          <a:lstStyle/>
          <a:p>
            <a:r>
              <a:rPr lang="en-US" dirty="0"/>
              <a:t>Takes longer to run during package checks</a:t>
            </a:r>
          </a:p>
          <a:p>
            <a:r>
              <a:rPr lang="en-US" dirty="0"/>
              <a:t>Not always applicable with memory or time intensive functions</a:t>
            </a:r>
          </a:p>
          <a:p>
            <a:r>
              <a:rPr lang="en-US" dirty="0"/>
              <a:t>Requires effort to write and update</a:t>
            </a:r>
          </a:p>
          <a:p>
            <a:r>
              <a:rPr lang="en-US" dirty="0"/>
              <a:t>Difficult to test external dependencies</a:t>
            </a:r>
          </a:p>
        </p:txBody>
      </p:sp>
      <p:pic>
        <p:nvPicPr>
          <p:cNvPr id="5" name="Picture 4" descr="Boxes on conveyor belt&#10;&#10;AI-generated content may be incorrect.">
            <a:extLst>
              <a:ext uri="{FF2B5EF4-FFF2-40B4-BE49-F238E27FC236}">
                <a16:creationId xmlns:a16="http://schemas.microsoft.com/office/drawing/2014/main" id="{9C848426-C651-9344-893B-556B8D176A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226" r="33614"/>
          <a:stretch>
            <a:fillRect/>
          </a:stretch>
        </p:blipFill>
        <p:spPr>
          <a:xfrm>
            <a:off x="7737169" y="10"/>
            <a:ext cx="35552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46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44E8F-90E2-38AB-79E1-4265B673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FDF6C-04CE-F1AE-E439-F97EF1BB4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Defines how others can use, modify, and distribute your code</a:t>
            </a:r>
          </a:p>
          <a:p>
            <a:r>
              <a:rPr lang="en-US" b="1" dirty="0"/>
              <a:t>Common License Options</a:t>
            </a:r>
          </a:p>
          <a:p>
            <a:pPr lvl="1"/>
            <a:r>
              <a:rPr lang="en-US" dirty="0"/>
              <a:t>Core Bioconductor packages are typically licensed under </a:t>
            </a:r>
            <a:r>
              <a:rPr lang="en-US" b="1" dirty="0"/>
              <a:t>Artistic-2.0</a:t>
            </a:r>
          </a:p>
          <a:p>
            <a:pPr lvl="1"/>
            <a:r>
              <a:rPr lang="en-US" b="1" dirty="0"/>
              <a:t>MIT</a:t>
            </a:r>
            <a:r>
              <a:rPr lang="en-US" dirty="0"/>
              <a:t>: Simple and permissive; allows reuse with attribution</a:t>
            </a:r>
          </a:p>
          <a:p>
            <a:pPr lvl="1"/>
            <a:r>
              <a:rPr lang="en-US" b="1" dirty="0"/>
              <a:t>GPL-3</a:t>
            </a:r>
            <a:r>
              <a:rPr lang="en-US" dirty="0"/>
              <a:t>: Strong copyleft; requires derived works to also be open source</a:t>
            </a:r>
          </a:p>
          <a:p>
            <a:pPr lvl="1"/>
            <a:r>
              <a:rPr lang="en-US" b="1" dirty="0"/>
              <a:t>Apache 2.0</a:t>
            </a:r>
            <a:r>
              <a:rPr lang="en-US" dirty="0"/>
              <a:t>: Permissive with explicit patent rights</a:t>
            </a:r>
          </a:p>
          <a:p>
            <a:r>
              <a:rPr lang="en-US" b="1" dirty="0"/>
              <a:t>How to Add a License</a:t>
            </a:r>
          </a:p>
          <a:p>
            <a:pPr lvl="1"/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usethis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::use_&lt;type&gt;_license("Your Name")</a:t>
            </a:r>
          </a:p>
          <a:p>
            <a:pPr lvl="1"/>
            <a:r>
              <a:rPr lang="en-US" dirty="0"/>
              <a:t>License file is added to the root of your package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5D01C-1BD0-1913-44C3-4B59F35CEA89}"/>
              </a:ext>
            </a:extLst>
          </p:cNvPr>
          <p:cNvSpPr txBox="1"/>
          <p:nvPr/>
        </p:nvSpPr>
        <p:spPr>
          <a:xfrm>
            <a:off x="2777490" y="6105451"/>
            <a:ext cx="6103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https://contributions.bioconductor.org/license.html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AA4952-3481-E623-B659-4E5AC813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894" y="4512823"/>
            <a:ext cx="4388675" cy="7132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DC40BC-5961-D0FC-3AB1-0454CBC52E87}"/>
              </a:ext>
            </a:extLst>
          </p:cNvPr>
          <p:cNvSpPr txBox="1"/>
          <p:nvPr/>
        </p:nvSpPr>
        <p:spPr>
          <a:xfrm>
            <a:off x="7873363" y="4143491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Full list of options</a:t>
            </a:r>
          </a:p>
        </p:txBody>
      </p:sp>
    </p:spTree>
    <p:extLst>
      <p:ext uri="{BB962C8B-B14F-4D97-AF65-F5344CB8AC3E}">
        <p14:creationId xmlns:p14="http://schemas.microsoft.com/office/powerpoint/2010/main" val="1765889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E6CAB-FDC9-4385-F3C7-07195071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39D45-E3A0-CC26-98FC-28240039C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Package Readiness Checklist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Writing Vignettes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Creating a </a:t>
            </a:r>
            <a:r>
              <a:rPr lang="en-US" dirty="0" err="1"/>
              <a:t>pkgdown</a:t>
            </a:r>
            <a:r>
              <a:rPr lang="en-US" dirty="0"/>
              <a:t> Website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Bioconductor Submission Prep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Bioconductor Review Process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Package Maintenance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254826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7C9E5-065E-8478-BAFB-E17094D5F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D088A0-DA47-4EA2-1C0F-1BEB2474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Vignettes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91047-1EBA-5E99-0119-BFD4D6FED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87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D386B7-8BBE-B87D-0DAC-3ED46384D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Vignette?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B2091B-9AE1-617B-2855-BADDA5ED2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Narrative document </a:t>
            </a:r>
            <a:r>
              <a:rPr lang="en-US" dirty="0"/>
              <a:t>that demonstrates how to use your package</a:t>
            </a:r>
          </a:p>
          <a:p>
            <a:r>
              <a:rPr lang="en-US" dirty="0"/>
              <a:t>Acts as a tutorial or guide</a:t>
            </a:r>
          </a:p>
          <a:p>
            <a:r>
              <a:rPr lang="en-US" dirty="0"/>
              <a:t>Located in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vignettes/ </a:t>
            </a:r>
            <a:r>
              <a:rPr lang="en-US" dirty="0"/>
              <a:t>folder</a:t>
            </a:r>
          </a:p>
          <a:p>
            <a:r>
              <a:rPr lang="en-US" dirty="0"/>
              <a:t>Shows </a:t>
            </a:r>
            <a:r>
              <a:rPr lang="en-US" b="1" dirty="0"/>
              <a:t>real-world</a:t>
            </a:r>
            <a:r>
              <a:rPr lang="en-US" dirty="0"/>
              <a:t> usage</a:t>
            </a:r>
          </a:p>
          <a:p>
            <a:pPr lvl="1"/>
            <a:r>
              <a:rPr lang="en-US" dirty="0"/>
              <a:t>Explanations</a:t>
            </a:r>
          </a:p>
          <a:p>
            <a:pPr lvl="1"/>
            <a:r>
              <a:rPr lang="en-US" dirty="0"/>
              <a:t>Code examples</a:t>
            </a:r>
          </a:p>
          <a:p>
            <a:pPr lvl="1"/>
            <a:r>
              <a:rPr lang="en-US" dirty="0"/>
              <a:t>Interpretations</a:t>
            </a:r>
          </a:p>
          <a:p>
            <a:pPr lvl="1"/>
            <a:r>
              <a:rPr lang="en-US" dirty="0"/>
              <a:t>Workflows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7E0E8-1CF4-53FE-9C63-36D8BDD7E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334" y="3348216"/>
            <a:ext cx="5884178" cy="31312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4373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12AD-46B7-BE22-CFC1-7329D068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Vignette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A6BAB-E2DC-0AB8-7AD8-17B953807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https://github.com/wejlab/TBSignatureProfiler/blob/devel/vignettes/rmd/TBSig_Vignette.Rmd</a:t>
            </a:r>
            <a:endParaRPr lang="en-US" dirty="0"/>
          </a:p>
          <a:p>
            <a:r>
              <a:rPr lang="en-US" dirty="0">
                <a:hlinkClick r:id="rId3"/>
              </a:rPr>
              <a:t>https://github.com/wejlab/MetaScope/blob/devel/vignettes/MetaScope_vignette.Rmd</a:t>
            </a:r>
            <a:endParaRPr lang="en-US" dirty="0"/>
          </a:p>
          <a:p>
            <a:r>
              <a:rPr lang="en-US" dirty="0">
                <a:hlinkClick r:id="rId4"/>
              </a:rPr>
              <a:t>https://github.com/wejlab/LegATo/blob/devel/vignettes/LegATo_vignette.Rmd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0215B-2A9F-7FA2-B795-751D92E55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656" y="4165847"/>
            <a:ext cx="4382112" cy="21517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13F14-4B34-B759-5187-652F56688ACE}"/>
              </a:ext>
            </a:extLst>
          </p:cNvPr>
          <p:cNvSpPr txBox="1"/>
          <p:nvPr/>
        </p:nvSpPr>
        <p:spPr>
          <a:xfrm>
            <a:off x="3044190" y="6419810"/>
            <a:ext cx="61036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6"/>
              </a:rPr>
              <a:t>https://bioconductor.org/packages/release/bioc/html/TBSignatureProfiler.html</a:t>
            </a: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05762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D9105-F685-3662-B5F9-26675413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Bioc</a:t>
            </a:r>
            <a:r>
              <a:rPr lang="en-US" dirty="0"/>
              <a:t> Vignette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14FCE-5112-4DA0-0DC9-934B04D11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Vignette is </a:t>
            </a:r>
            <a:r>
              <a:rPr lang="en-US" b="1" dirty="0"/>
              <a:t>required</a:t>
            </a:r>
          </a:p>
          <a:p>
            <a:pPr lvl="1"/>
            <a:r>
              <a:rPr lang="en-US" dirty="0" err="1"/>
              <a:t>Rmd</a:t>
            </a:r>
            <a:r>
              <a:rPr lang="en-US" dirty="0"/>
              <a:t>, quarto or </a:t>
            </a:r>
            <a:r>
              <a:rPr lang="en-US" dirty="0" err="1"/>
              <a:t>Sweave</a:t>
            </a:r>
            <a:endParaRPr lang="en-US" dirty="0"/>
          </a:p>
          <a:p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BiocStyle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html_document</a:t>
            </a: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ea typeface="Cascadia Mono" panose="020B0609020000020004" pitchFamily="49" charset="0"/>
                <a:cs typeface="Cascadia Mono" panose="020B0609020000020004" pitchFamily="49" charset="0"/>
              </a:rPr>
              <a:t>Non-trivial, executable code</a:t>
            </a:r>
          </a:p>
          <a:p>
            <a:r>
              <a:rPr lang="en-US" dirty="0" err="1">
                <a:ea typeface="Cascadia Mono" panose="020B0609020000020004" pitchFamily="49" charset="0"/>
                <a:cs typeface="Cascadia Mono" panose="020B0609020000020004" pitchFamily="49" charset="0"/>
              </a:rPr>
              <a:t>Bioc</a:t>
            </a:r>
            <a:r>
              <a:rPr lang="en-US" dirty="0">
                <a:ea typeface="Cascadia Mono" panose="020B0609020000020004" pitchFamily="49" charset="0"/>
                <a:cs typeface="Cascadia Mono" panose="020B0609020000020004" pitchFamily="49" charset="0"/>
              </a:rPr>
              <a:t> must install &amp; run checks in </a:t>
            </a:r>
            <a:r>
              <a:rPr lang="en-US" b="1" dirty="0">
                <a:ea typeface="Cascadia Mono" panose="020B0609020000020004" pitchFamily="49" charset="0"/>
                <a:cs typeface="Cascadia Mono" panose="020B0609020000020004" pitchFamily="49" charset="0"/>
              </a:rPr>
              <a:t>&lt;10 min</a:t>
            </a:r>
          </a:p>
          <a:p>
            <a:pPr lvl="1"/>
            <a:r>
              <a:rPr lang="en-US" dirty="0">
                <a:ea typeface="Cascadia Mono" panose="020B0609020000020004" pitchFamily="49" charset="0"/>
                <a:cs typeface="Cascadia Mono" panose="020B0609020000020004" pitchFamily="49" charset="0"/>
              </a:rPr>
              <a:t>If needed, make the package vignette </a:t>
            </a:r>
            <a:r>
              <a:rPr lang="en-US" b="1" dirty="0">
                <a:ea typeface="Cascadia Mono" panose="020B0609020000020004" pitchFamily="49" charset="0"/>
                <a:cs typeface="Cascadia Mono" panose="020B0609020000020004" pitchFamily="49" charset="0"/>
              </a:rPr>
              <a:t>shorter</a:t>
            </a:r>
            <a:r>
              <a:rPr lang="en-US" dirty="0">
                <a:ea typeface="Cascadia Mono" panose="020B0609020000020004" pitchFamily="49" charset="0"/>
                <a:cs typeface="Cascadia Mono" panose="020B0609020000020004" pitchFamily="49" charset="0"/>
              </a:rPr>
              <a:t>, and your </a:t>
            </a:r>
            <a:r>
              <a:rPr lang="en-US" dirty="0" err="1">
                <a:ea typeface="Cascadia Mono" panose="020B0609020000020004" pitchFamily="49" charset="0"/>
                <a:cs typeface="Cascadia Mono" panose="020B0609020000020004" pitchFamily="49" charset="0"/>
              </a:rPr>
              <a:t>MkDocs</a:t>
            </a:r>
            <a:r>
              <a:rPr lang="en-US" dirty="0">
                <a:ea typeface="Cascadia Mono" panose="020B0609020000020004" pitchFamily="49" charset="0"/>
                <a:cs typeface="Cascadia Mono" panose="020B0609020000020004" pitchFamily="49" charset="0"/>
              </a:rPr>
              <a:t> website vignette </a:t>
            </a:r>
            <a:r>
              <a:rPr lang="en-US" b="1" dirty="0">
                <a:ea typeface="Cascadia Mono" panose="020B0609020000020004" pitchFamily="49" charset="0"/>
                <a:cs typeface="Cascadia Mono" panose="020B0609020000020004" pitchFamily="49" charset="0"/>
              </a:rPr>
              <a:t>longer / heavier in computation</a:t>
            </a:r>
          </a:p>
          <a:p>
            <a:r>
              <a:rPr lang="en-US" dirty="0">
                <a:ea typeface="Cascadia Mono" panose="020B0609020000020004" pitchFamily="49" charset="0"/>
                <a:cs typeface="Cascadia Mono" panose="020B0609020000020004" pitchFamily="49" charset="0"/>
              </a:rPr>
              <a:t>Real-world applications but small example dataset</a:t>
            </a:r>
          </a:p>
          <a:p>
            <a:endParaRPr lang="en-US" b="1" dirty="0"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69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C6E21-ED10-4239-4825-506AC5056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A92E0C-1BD0-9CB9-BE25-D381B13C0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315212"/>
            <a:ext cx="9418320" cy="4041648"/>
          </a:xfrm>
        </p:spPr>
        <p:txBody>
          <a:bodyPr/>
          <a:lstStyle/>
          <a:p>
            <a:r>
              <a:rPr lang="en-US" dirty="0"/>
              <a:t>Creating a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pkgdown</a:t>
            </a:r>
            <a:r>
              <a:rPr lang="en-US" dirty="0"/>
              <a:t> Website</a:t>
            </a:r>
          </a:p>
        </p:txBody>
      </p:sp>
      <p:pic>
        <p:nvPicPr>
          <p:cNvPr id="3" name="Picture 2" descr="A box with red text on it&#10;&#10;AI-generated content may be incorrect.">
            <a:extLst>
              <a:ext uri="{FF2B5EF4-FFF2-40B4-BE49-F238E27FC236}">
                <a16:creationId xmlns:a16="http://schemas.microsoft.com/office/drawing/2014/main" id="{0470A0DA-044A-E88A-A983-7D1F2A411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212" y="697611"/>
            <a:ext cx="22860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67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5A8DC-1932-194D-8499-B58ACD85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298382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pkgdown</a:t>
            </a: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br>
              <a:rPr lang="en-US" sz="3600" dirty="0"/>
            </a:br>
            <a:r>
              <a:rPr lang="en-US" sz="3600" dirty="0"/>
              <a:t>Taking Your Docs to the Next Level™️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41144DC-0766-F4DA-4A2D-14B4B3CCD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073515"/>
            <a:ext cx="8594725" cy="3861908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4968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B90FF-537A-803B-DA5D-600DD1E5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Docs Website?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DA1878E-7895-61F6-79DC-8313E767A3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739691"/>
              </p:ext>
            </p:extLst>
          </p:nvPr>
        </p:nvGraphicFramePr>
        <p:xfrm>
          <a:off x="1002792" y="1851660"/>
          <a:ext cx="9692640" cy="3954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4821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2A6A6-3AA4-8CAF-4EA1-59AE5816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432"/>
          <a:stretch>
            <a:fillRect/>
          </a:stretch>
        </p:blipFill>
        <p:spPr>
          <a:xfrm>
            <a:off x="228600" y="-76200"/>
            <a:ext cx="11292820" cy="69341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DC5937-63BB-4917-8DE4-50F03974B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72F60-6DA6-45A4-73E8-7C10883FB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en-US" dirty="0"/>
              <a:t>Why Use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pkgdown</a:t>
            </a:r>
            <a:r>
              <a:rPr lang="en-US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E2CDE6-E63B-47D4-BE4F-937236947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70354-7B55-DAFD-6BE3-5E579FCB5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3875087"/>
          </a:xfrm>
        </p:spPr>
        <p:txBody>
          <a:bodyPr>
            <a:normAutofit/>
          </a:bodyPr>
          <a:lstStyle/>
          <a:p>
            <a:r>
              <a:rPr lang="en-US" dirty="0"/>
              <a:t>Integrates with R Workflow</a:t>
            </a:r>
          </a:p>
          <a:p>
            <a:r>
              <a:rPr lang="en-US" dirty="0"/>
              <a:t>Improves accessibility for scientists of various backgrounds</a:t>
            </a:r>
          </a:p>
          <a:p>
            <a:r>
              <a:rPr lang="en-US" dirty="0"/>
              <a:t>Modern theming</a:t>
            </a:r>
          </a:p>
          <a:p>
            <a:r>
              <a:rPr lang="en-US" dirty="0"/>
              <a:t>Easy deployment to GitHub pages</a:t>
            </a:r>
          </a:p>
          <a:p>
            <a:r>
              <a:rPr lang="en-US" dirty="0"/>
              <a:t>Customizable themes and plugins</a:t>
            </a:r>
          </a:p>
          <a:p>
            <a:r>
              <a:rPr lang="en-US" dirty="0"/>
              <a:t>Widely used and actively maintained</a:t>
            </a:r>
          </a:p>
        </p:txBody>
      </p:sp>
    </p:spTree>
    <p:extLst>
      <p:ext uri="{BB962C8B-B14F-4D97-AF65-F5344CB8AC3E}">
        <p14:creationId xmlns:p14="http://schemas.microsoft.com/office/powerpoint/2010/main" val="3046372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A57B-2CA9-7E29-1F3B-F0C98A9C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44FAA4-0B19-AD34-7C3D-C508BD73D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651" y="1787886"/>
            <a:ext cx="7716327" cy="389626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A7A4E-5A87-4869-7E87-0C6295C6C530}"/>
              </a:ext>
            </a:extLst>
          </p:cNvPr>
          <p:cNvSpPr txBox="1"/>
          <p:nvPr/>
        </p:nvSpPr>
        <p:spPr>
          <a:xfrm>
            <a:off x="3877559" y="3412854"/>
            <a:ext cx="74191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Creates a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_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pkgdown.yml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file and sets up GitHub Actions for automating deployment </a:t>
            </a:r>
          </a:p>
        </p:txBody>
      </p:sp>
    </p:spTree>
    <p:extLst>
      <p:ext uri="{BB962C8B-B14F-4D97-AF65-F5344CB8AC3E}">
        <p14:creationId xmlns:p14="http://schemas.microsoft.com/office/powerpoint/2010/main" val="1319288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2067B-17A6-69EA-DB64-18909100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2" y="49724"/>
            <a:ext cx="9692640" cy="772417"/>
          </a:xfrm>
        </p:spPr>
        <p:txBody>
          <a:bodyPr/>
          <a:lstStyle/>
          <a:p>
            <a:r>
              <a:rPr lang="en-US" dirty="0"/>
              <a:t>Customize Your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4234-BB0C-9BA8-ABB6-AAE416CEE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822141"/>
            <a:ext cx="8595360" cy="503739"/>
          </a:xfrm>
        </p:spPr>
        <p:txBody>
          <a:bodyPr/>
          <a:lstStyle/>
          <a:p>
            <a:r>
              <a:rPr lang="en-US" dirty="0"/>
              <a:t>Edit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_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pkgdown.yml</a:t>
            </a: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A7D9FC-DFFC-016D-9748-160DC5D8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953" y="294198"/>
            <a:ext cx="2710419" cy="1884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BE9A54-E595-E5EB-20BD-8310934D1725}"/>
              </a:ext>
            </a:extLst>
          </p:cNvPr>
          <p:cNvSpPr txBox="1"/>
          <p:nvPr/>
        </p:nvSpPr>
        <p:spPr>
          <a:xfrm>
            <a:off x="7915952" y="2178862"/>
            <a:ext cx="2710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usually create a new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pkgdown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/ </a:t>
            </a:r>
            <a:r>
              <a:rPr lang="en-US" dirty="0"/>
              <a:t>folder for easier organization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64AE1E-740A-1795-C34A-C5B5875088DF}"/>
              </a:ext>
            </a:extLst>
          </p:cNvPr>
          <p:cNvSpPr/>
          <p:nvPr/>
        </p:nvSpPr>
        <p:spPr>
          <a:xfrm>
            <a:off x="2367578" y="1470660"/>
            <a:ext cx="4993342" cy="5120640"/>
          </a:xfrm>
          <a:prstGeom prst="rect">
            <a:avLst/>
          </a:prstGeom>
          <a:solidFill>
            <a:srgbClr val="29292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3ADDEF-C990-C98D-630C-E64F61ED0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578" y="1594558"/>
            <a:ext cx="4820323" cy="27721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662F96-B450-8BFD-DEFF-0B33D3516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578" y="3695782"/>
            <a:ext cx="3553321" cy="26387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FC3915-9029-1258-B35B-43A48B4C2864}"/>
              </a:ext>
            </a:extLst>
          </p:cNvPr>
          <p:cNvSpPr txBox="1"/>
          <p:nvPr/>
        </p:nvSpPr>
        <p:spPr>
          <a:xfrm>
            <a:off x="7560161" y="4986856"/>
            <a:ext cx="3778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hlinkClick r:id="rId5"/>
              </a:rPr>
              <a:t>https://pkgdown.r-lib.org/articles/customise.html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17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hexagons with different colored icons&#10;&#10;AI-generated content may be incorrect.">
            <a:extLst>
              <a:ext uri="{FF2B5EF4-FFF2-40B4-BE49-F238E27FC236}">
                <a16:creationId xmlns:a16="http://schemas.microsoft.com/office/drawing/2014/main" id="{968C5AA1-F93B-F208-1625-3C971F2683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52" b="195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4B4171-0843-4DDE-B758-07EB1C323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05EC63-0558-4691-A232-E63FDB30E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70976-C40B-907B-70D5-AE5E3CB4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en-US" dirty="0"/>
              <a:t>Why Share Your R Package?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3E2951-F9B8-49D7-9FCE-91545B53F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34FEE-E65C-F3A6-6D10-D39207F06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38750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Increase visibility and scientific impact</a:t>
            </a:r>
          </a:p>
          <a:p>
            <a:r>
              <a:rPr lang="en-US" dirty="0">
                <a:solidFill>
                  <a:schemeClr val="tx1"/>
                </a:solidFill>
              </a:rPr>
              <a:t>Open your work to feedback</a:t>
            </a:r>
          </a:p>
          <a:p>
            <a:r>
              <a:rPr lang="en-US" dirty="0">
                <a:solidFill>
                  <a:schemeClr val="tx1"/>
                </a:solidFill>
              </a:rPr>
              <a:t>Support Open Science principles</a:t>
            </a:r>
          </a:p>
          <a:p>
            <a:r>
              <a:rPr lang="en-US" dirty="0">
                <a:solidFill>
                  <a:schemeClr val="tx1"/>
                </a:solidFill>
              </a:rPr>
              <a:t>Enable discoverability and interoperability with Bioconductor</a:t>
            </a:r>
          </a:p>
        </p:txBody>
      </p:sp>
    </p:spTree>
    <p:extLst>
      <p:ext uri="{BB962C8B-B14F-4D97-AF65-F5344CB8AC3E}">
        <p14:creationId xmlns:p14="http://schemas.microsoft.com/office/powerpoint/2010/main" val="898802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3780-1956-948F-45EB-8CAABAFB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51" y="0"/>
            <a:ext cx="5440932" cy="1425545"/>
          </a:xfrm>
        </p:spPr>
        <p:txBody>
          <a:bodyPr>
            <a:normAutofit/>
          </a:bodyPr>
          <a:lstStyle/>
          <a:p>
            <a:r>
              <a:rPr lang="en-US" dirty="0"/>
              <a:t>YML: Theme and Reference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8D8B5-E6E4-49B9-0418-00454BAAC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751" y="1516465"/>
            <a:ext cx="6347279" cy="3256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61917-B08A-B57E-88B1-8F40F4C07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924177" cy="6858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16CD27-852D-DFCF-FBD9-84C6904C3C93}"/>
              </a:ext>
            </a:extLst>
          </p:cNvPr>
          <p:cNvSpPr txBox="1"/>
          <p:nvPr/>
        </p:nvSpPr>
        <p:spPr>
          <a:xfrm>
            <a:off x="1883650" y="5112935"/>
            <a:ext cx="431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Your function docs can be ordered into whatever categories you’d like ---&gt;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E9080-22CD-4FE4-CBAC-AD1326B50C69}"/>
              </a:ext>
            </a:extLst>
          </p:cNvPr>
          <p:cNvSpPr txBox="1"/>
          <p:nvPr/>
        </p:nvSpPr>
        <p:spPr>
          <a:xfrm>
            <a:off x="2332852" y="1976625"/>
            <a:ext cx="3420625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https://rstudio.github.io/bslib/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For site themes &amp; styles!</a:t>
            </a:r>
          </a:p>
        </p:txBody>
      </p:sp>
    </p:spTree>
    <p:extLst>
      <p:ext uri="{BB962C8B-B14F-4D97-AF65-F5344CB8AC3E}">
        <p14:creationId xmlns:p14="http://schemas.microsoft.com/office/powerpoint/2010/main" val="3679936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1B35-627D-DE7E-FCF7-EDCEAEBE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2" y="134178"/>
            <a:ext cx="4552188" cy="864042"/>
          </a:xfrm>
        </p:spPr>
        <p:txBody>
          <a:bodyPr/>
          <a:lstStyle/>
          <a:p>
            <a:r>
              <a:rPr lang="en-US" dirty="0"/>
              <a:t>YML: Navbar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754082-2FE1-6E4A-A9E5-5CBC550F5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469" y="998220"/>
            <a:ext cx="5381451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23CD59-C2F6-FA39-B126-F45052B5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549" y="1263191"/>
            <a:ext cx="5381451" cy="15774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B553D0-EE33-66A3-07C6-AA285FABD3B6}"/>
              </a:ext>
            </a:extLst>
          </p:cNvPr>
          <p:cNvSpPr txBox="1"/>
          <p:nvPr/>
        </p:nvSpPr>
        <p:spPr>
          <a:xfrm>
            <a:off x="4735867" y="447506"/>
            <a:ext cx="4063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Create page tabs and sub-menus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182E6DD-2332-5595-FECA-D6CE749B88A0}"/>
              </a:ext>
            </a:extLst>
          </p:cNvPr>
          <p:cNvSpPr/>
          <p:nvPr/>
        </p:nvSpPr>
        <p:spPr>
          <a:xfrm>
            <a:off x="6213285" y="1599881"/>
            <a:ext cx="434340" cy="3345180"/>
          </a:xfrm>
          <a:prstGeom prst="rightBrace">
            <a:avLst>
              <a:gd name="adj1" fmla="val 8333"/>
              <a:gd name="adj2" fmla="val 11731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BB5B09-7E3E-A529-5B60-6965F7AF8D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6375"/>
          <a:stretch>
            <a:fillRect/>
          </a:stretch>
        </p:blipFill>
        <p:spPr>
          <a:xfrm>
            <a:off x="170218" y="1598562"/>
            <a:ext cx="1043940" cy="49606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08FF50-85EB-39F7-6327-734739827ABB}"/>
              </a:ext>
            </a:extLst>
          </p:cNvPr>
          <p:cNvSpPr txBox="1"/>
          <p:nvPr/>
        </p:nvSpPr>
        <p:spPr>
          <a:xfrm>
            <a:off x="8799800" y="284062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navbar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219C60-E459-2C37-894C-2AFE2074036D}"/>
              </a:ext>
            </a:extLst>
          </p:cNvPr>
          <p:cNvSpPr txBox="1"/>
          <p:nvPr/>
        </p:nvSpPr>
        <p:spPr>
          <a:xfrm>
            <a:off x="1214158" y="650634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Side navbar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28AB5F-8534-88E1-2934-C9E85BC5594C}"/>
              </a:ext>
            </a:extLst>
          </p:cNvPr>
          <p:cNvSpPr txBox="1"/>
          <p:nvPr/>
        </p:nvSpPr>
        <p:spPr>
          <a:xfrm>
            <a:off x="4420525" y="4078881"/>
            <a:ext cx="1792760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Must point to built articles </a:t>
            </a:r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34352B6D-455D-A3EC-77F3-367015E0C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177" y="5253503"/>
            <a:ext cx="2266790" cy="13488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EDEFD383-DB12-0BDE-A589-33EF149E10BC}"/>
              </a:ext>
            </a:extLst>
          </p:cNvPr>
          <p:cNvSpPr/>
          <p:nvPr/>
        </p:nvSpPr>
        <p:spPr>
          <a:xfrm flipH="1">
            <a:off x="1116107" y="4787188"/>
            <a:ext cx="576542" cy="1680261"/>
          </a:xfrm>
          <a:prstGeom prst="rightBrace">
            <a:avLst>
              <a:gd name="adj1" fmla="val 0"/>
              <a:gd name="adj2" fmla="val 51132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ED6F1F1-B794-4AE1-C496-DD41FB98936B}"/>
              </a:ext>
            </a:extLst>
          </p:cNvPr>
          <p:cNvSpPr/>
          <p:nvPr/>
        </p:nvSpPr>
        <p:spPr>
          <a:xfrm>
            <a:off x="3730535" y="5448459"/>
            <a:ext cx="444864" cy="571341"/>
          </a:xfrm>
          <a:prstGeom prst="rightBrace">
            <a:avLst>
              <a:gd name="adj1" fmla="val 8333"/>
              <a:gd name="adj2" fmla="val 53189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519E2D-4C39-E9FA-9AD3-759A8BA653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654" r="6969"/>
          <a:stretch>
            <a:fillRect/>
          </a:stretch>
        </p:blipFill>
        <p:spPr>
          <a:xfrm>
            <a:off x="4351020" y="5477392"/>
            <a:ext cx="4730616" cy="10848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C29861-DA44-D474-2126-EB730346C350}"/>
              </a:ext>
            </a:extLst>
          </p:cNvPr>
          <p:cNvSpPr txBox="1"/>
          <p:nvPr/>
        </p:nvSpPr>
        <p:spPr>
          <a:xfrm>
            <a:off x="9218291" y="584672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 footer</a:t>
            </a:r>
          </a:p>
        </p:txBody>
      </p:sp>
    </p:spTree>
    <p:extLst>
      <p:ext uri="{BB962C8B-B14F-4D97-AF65-F5344CB8AC3E}">
        <p14:creationId xmlns:p14="http://schemas.microsoft.com/office/powerpoint/2010/main" val="3265213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0E00D-0BF6-180B-8B5C-ABDD27EA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Organizing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64240-AC49-2229-FF83-A09460314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05715"/>
            <a:ext cx="8595360" cy="92333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 CMD CHECK </a:t>
            </a:r>
            <a:r>
              <a:rPr lang="en-US" dirty="0"/>
              <a:t>will not like the extra files produced by </a:t>
            </a:r>
            <a:r>
              <a:rPr lang="en-US" dirty="0" err="1"/>
              <a:t>pkgdown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(YML is OK)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0FE42-58A1-AD8E-D5BA-DD9B1C5C8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137" y="3274182"/>
            <a:ext cx="1743318" cy="2191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93CB9-18FF-CA97-D86B-36315549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922" y="3256651"/>
            <a:ext cx="2152950" cy="14956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4D5FAD-A101-37B4-60CC-6F2878510CC5}"/>
              </a:ext>
            </a:extLst>
          </p:cNvPr>
          <p:cNvSpPr txBox="1"/>
          <p:nvPr/>
        </p:nvSpPr>
        <p:spPr>
          <a:xfrm>
            <a:off x="1155573" y="5640472"/>
            <a:ext cx="23583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avoid this, create a new folder and store the files there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83668F-C655-5A24-2735-BEDDD4F41693}"/>
              </a:ext>
            </a:extLst>
          </p:cNvPr>
          <p:cNvSpPr/>
          <p:nvPr/>
        </p:nvSpPr>
        <p:spPr>
          <a:xfrm>
            <a:off x="1607820" y="4122420"/>
            <a:ext cx="960120" cy="327660"/>
          </a:xfrm>
          <a:prstGeom prst="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AD0BFC-DDDC-4367-C1F2-41133C407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291" y="3221787"/>
            <a:ext cx="2915057" cy="2295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41221D-20B9-094D-F39D-6015C498E613}"/>
              </a:ext>
            </a:extLst>
          </p:cNvPr>
          <p:cNvSpPr txBox="1"/>
          <p:nvPr/>
        </p:nvSpPr>
        <p:spPr>
          <a:xfrm>
            <a:off x="4341291" y="5588060"/>
            <a:ext cx="27077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where I store the homepage, and docs will auto-populate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45AB3E-B80F-999F-F225-7E6953D873AB}"/>
              </a:ext>
            </a:extLst>
          </p:cNvPr>
          <p:cNvSpPr txBox="1"/>
          <p:nvPr/>
        </p:nvSpPr>
        <p:spPr>
          <a:xfrm>
            <a:off x="5819155" y="4450080"/>
            <a:ext cx="1437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[homepage]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F12540-D3E8-F77A-D759-BE652CDA22FA}"/>
              </a:ext>
            </a:extLst>
          </p:cNvPr>
          <p:cNvSpPr txBox="1"/>
          <p:nvPr/>
        </p:nvSpPr>
        <p:spPr>
          <a:xfrm>
            <a:off x="5819155" y="4956890"/>
            <a:ext cx="1437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[built site]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BEA092-D30C-04D5-D391-107694E97DDD}"/>
              </a:ext>
            </a:extLst>
          </p:cNvPr>
          <p:cNvSpPr txBox="1"/>
          <p:nvPr/>
        </p:nvSpPr>
        <p:spPr>
          <a:xfrm>
            <a:off x="8316700" y="4752285"/>
            <a:ext cx="2152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new folder has been set to not be tracked by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gitignore</a:t>
            </a: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/>
          </a:p>
          <a:p>
            <a:r>
              <a:rPr lang="en-US" dirty="0"/>
              <a:t>This avoids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dirty="0"/>
              <a:t> issues!</a:t>
            </a:r>
          </a:p>
        </p:txBody>
      </p:sp>
    </p:spTree>
    <p:extLst>
      <p:ext uri="{BB962C8B-B14F-4D97-AF65-F5344CB8AC3E}">
        <p14:creationId xmlns:p14="http://schemas.microsoft.com/office/powerpoint/2010/main" val="3239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BF1B4-BA12-C8EE-0919-7AA823D6E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20" y="176752"/>
            <a:ext cx="9692640" cy="746037"/>
          </a:xfrm>
        </p:spPr>
        <p:txBody>
          <a:bodyPr/>
          <a:lstStyle/>
          <a:p>
            <a:r>
              <a:rPr lang="en-US" dirty="0"/>
              <a:t>Set up Docs GitHub repo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EFDFE5-C77F-5ED2-0E65-A296A1671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356" y="922789"/>
            <a:ext cx="8408116" cy="53605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F16467-070C-F1FB-48C2-B116617FFDE3}"/>
              </a:ext>
            </a:extLst>
          </p:cNvPr>
          <p:cNvSpPr txBox="1"/>
          <p:nvPr/>
        </p:nvSpPr>
        <p:spPr>
          <a:xfrm>
            <a:off x="1873573" y="6410325"/>
            <a:ext cx="819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to separately set up a docs repository *just* for the built files!</a:t>
            </a:r>
          </a:p>
        </p:txBody>
      </p:sp>
    </p:spTree>
    <p:extLst>
      <p:ext uri="{BB962C8B-B14F-4D97-AF65-F5344CB8AC3E}">
        <p14:creationId xmlns:p14="http://schemas.microsoft.com/office/powerpoint/2010/main" val="2866455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5EEE-2574-922A-AB48-BB1DBCB4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and Deploying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D840FC-E429-A176-24CA-F7A142EB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16" y="1828799"/>
            <a:ext cx="6417064" cy="43513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01A78F-9291-B9ED-2DD0-AA47A167D971}"/>
              </a:ext>
            </a:extLst>
          </p:cNvPr>
          <p:cNvCxnSpPr>
            <a:cxnSpLocks/>
          </p:cNvCxnSpPr>
          <p:nvPr/>
        </p:nvCxnSpPr>
        <p:spPr>
          <a:xfrm flipH="1">
            <a:off x="7338060" y="1386840"/>
            <a:ext cx="1805940" cy="1379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79FC7F-5459-4C9B-199C-D3BC4899F9B0}"/>
              </a:ext>
            </a:extLst>
          </p:cNvPr>
          <p:cNvSpPr txBox="1"/>
          <p:nvPr/>
        </p:nvSpPr>
        <p:spPr>
          <a:xfrm>
            <a:off x="9258300" y="767992"/>
            <a:ext cx="19387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[optional] Brag about package unit testing coverage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94BDA0-981E-B7B4-C61D-1ECD887266C4}"/>
              </a:ext>
            </a:extLst>
          </p:cNvPr>
          <p:cNvCxnSpPr>
            <a:cxnSpLocks/>
          </p:cNvCxnSpPr>
          <p:nvPr/>
        </p:nvCxnSpPr>
        <p:spPr>
          <a:xfrm flipH="1">
            <a:off x="8337665" y="2985749"/>
            <a:ext cx="608215" cy="3474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264FF8-6D4F-8E11-1AAE-D4E2C33C99C9}"/>
              </a:ext>
            </a:extLst>
          </p:cNvPr>
          <p:cNvSpPr txBox="1"/>
          <p:nvPr/>
        </p:nvSpPr>
        <p:spPr>
          <a:xfrm>
            <a:off x="9075420" y="2502188"/>
            <a:ext cx="1938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Build site to that new folder you made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237FBDCC-84A1-D701-C170-1DCCC0BCB104}"/>
              </a:ext>
            </a:extLst>
          </p:cNvPr>
          <p:cNvSpPr/>
          <p:nvPr/>
        </p:nvSpPr>
        <p:spPr>
          <a:xfrm>
            <a:off x="1911096" y="3916680"/>
            <a:ext cx="566416" cy="2095500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9154F3-F671-9448-653F-B6F3A21E9946}"/>
              </a:ext>
            </a:extLst>
          </p:cNvPr>
          <p:cNvSpPr txBox="1"/>
          <p:nvPr/>
        </p:nvSpPr>
        <p:spPr>
          <a:xfrm>
            <a:off x="666780" y="4302710"/>
            <a:ext cx="1312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Push to the repo to trigger a new site build</a:t>
            </a:r>
          </a:p>
        </p:txBody>
      </p:sp>
    </p:spTree>
    <p:extLst>
      <p:ext uri="{BB962C8B-B14F-4D97-AF65-F5344CB8AC3E}">
        <p14:creationId xmlns:p14="http://schemas.microsoft.com/office/powerpoint/2010/main" val="3232807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2C56-E082-BA85-01F2-63CCB4E3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DCB70-5881-E6E0-8D91-0900A0DDB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b="1" dirty="0"/>
              <a:t>🫁</a:t>
            </a:r>
            <a:r>
              <a:rPr lang="en-US" b="1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TBSignatureProfiler</a:t>
            </a:r>
          </a:p>
          <a:p>
            <a:r>
              <a:rPr lang="en-US" dirty="0">
                <a:hlinkClick r:id="rId2"/>
              </a:rPr>
              <a:t>_</a:t>
            </a:r>
            <a:r>
              <a:rPr lang="en-US" dirty="0" err="1">
                <a:hlinkClick r:id="rId2"/>
              </a:rPr>
              <a:t>pkgdown.yml</a:t>
            </a:r>
            <a:endParaRPr lang="en-US" dirty="0"/>
          </a:p>
          <a:p>
            <a:r>
              <a:rPr lang="en-US" dirty="0">
                <a:hlinkClick r:id="rId3"/>
              </a:rPr>
              <a:t>Website</a:t>
            </a:r>
            <a:endParaRPr lang="en-US" dirty="0"/>
          </a:p>
          <a:p>
            <a:r>
              <a:rPr lang="en-US" dirty="0">
                <a:hlinkClick r:id="rId4"/>
              </a:rPr>
              <a:t>Docs GitHub repo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🦠animalcules</a:t>
            </a:r>
          </a:p>
          <a:p>
            <a:r>
              <a:rPr lang="en-US" dirty="0">
                <a:hlinkClick r:id="rId5"/>
              </a:rPr>
              <a:t>_</a:t>
            </a:r>
            <a:r>
              <a:rPr lang="en-US" dirty="0" err="1">
                <a:hlinkClick r:id="rId5"/>
              </a:rPr>
              <a:t>pkgdown.yml</a:t>
            </a:r>
            <a:endParaRPr lang="en-US" dirty="0"/>
          </a:p>
          <a:p>
            <a:r>
              <a:rPr lang="en-US" dirty="0">
                <a:hlinkClick r:id="rId6"/>
              </a:rPr>
              <a:t>Website</a:t>
            </a:r>
            <a:endParaRPr lang="en-US" dirty="0"/>
          </a:p>
          <a:p>
            <a:r>
              <a:rPr lang="en-US" dirty="0">
                <a:hlinkClick r:id="rId7"/>
              </a:rPr>
              <a:t>Docs GitHub repo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🔬</a:t>
            </a:r>
            <a:r>
              <a:rPr lang="en-US" b="1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MetaScope</a:t>
            </a:r>
            <a:endParaRPr lang="en-US" b="1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hlinkClick r:id="rId8"/>
              </a:rPr>
              <a:t>_</a:t>
            </a:r>
            <a:r>
              <a:rPr lang="en-US" dirty="0" err="1">
                <a:hlinkClick r:id="rId8"/>
              </a:rPr>
              <a:t>pkgdown.yml</a:t>
            </a:r>
            <a:endParaRPr lang="en-US" dirty="0"/>
          </a:p>
          <a:p>
            <a:r>
              <a:rPr lang="en-US" dirty="0">
                <a:hlinkClick r:id="rId9"/>
              </a:rPr>
              <a:t>Website</a:t>
            </a:r>
            <a:endParaRPr lang="en-US" dirty="0"/>
          </a:p>
          <a:p>
            <a:r>
              <a:rPr lang="en-US" dirty="0">
                <a:hlinkClick r:id="rId10"/>
              </a:rPr>
              <a:t>Docs GitHub repo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📈</a:t>
            </a:r>
            <a:r>
              <a:rPr lang="en-US" b="1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LegATo</a:t>
            </a:r>
            <a:endParaRPr lang="en-US" b="1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6B9F25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dirty="0" err="1">
                <a:solidFill>
                  <a:srgbClr val="6B9F25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pkgdown.yml</a:t>
            </a:r>
            <a:endParaRPr lang="en-US" dirty="0">
              <a:solidFill>
                <a:srgbClr val="6B9F25"/>
              </a:solidFill>
            </a:endParaRPr>
          </a:p>
          <a:p>
            <a:r>
              <a:rPr lang="en-US" dirty="0">
                <a:solidFill>
                  <a:srgbClr val="6B9F25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</a:t>
            </a:r>
            <a:endParaRPr lang="en-US" dirty="0">
              <a:solidFill>
                <a:srgbClr val="6B9F25"/>
              </a:solidFill>
            </a:endParaRPr>
          </a:p>
          <a:p>
            <a:r>
              <a:rPr lang="en-US" dirty="0">
                <a:solidFill>
                  <a:srgbClr val="6B9F25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 GitHub repo</a:t>
            </a:r>
            <a:endParaRPr lang="en-US" dirty="0">
              <a:solidFill>
                <a:srgbClr val="6B9F25"/>
              </a:solidFill>
            </a:endParaRP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3E48A-EE1C-F38E-EA20-209EDE3280E5}"/>
              </a:ext>
            </a:extLst>
          </p:cNvPr>
          <p:cNvSpPr txBox="1"/>
          <p:nvPr/>
        </p:nvSpPr>
        <p:spPr>
          <a:xfrm>
            <a:off x="2351782" y="6194470"/>
            <a:ext cx="641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 see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curatedTBExplorer</a:t>
            </a:r>
            <a:r>
              <a:rPr lang="en-US" dirty="0"/>
              <a:t> and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sctk</a:t>
            </a:r>
            <a:r>
              <a:rPr lang="en-US" dirty="0"/>
              <a:t> on </a:t>
            </a:r>
            <a:r>
              <a:rPr lang="en-US" dirty="0" err="1"/>
              <a:t>wejlab</a:t>
            </a:r>
            <a:r>
              <a:rPr lang="en-US" dirty="0"/>
              <a:t> GitHub</a:t>
            </a:r>
          </a:p>
        </p:txBody>
      </p:sp>
    </p:spTree>
    <p:extLst>
      <p:ext uri="{BB962C8B-B14F-4D97-AF65-F5344CB8AC3E}">
        <p14:creationId xmlns:p14="http://schemas.microsoft.com/office/powerpoint/2010/main" val="1537305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7D962-9EB6-E363-3E18-FD8C7B86D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DDC62F-BE82-C089-855D-5EDB1072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Submission Prep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1F2BB1-A71A-1E50-7386-C1EE9F0C3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35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401807-905D-0A5C-12C9-EA84B1B6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 Repositories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379426-C27F-5517-AFA4-BF7121EAC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 Central Hub for R Packages</a:t>
            </a:r>
          </a:p>
          <a:p>
            <a:pPr lvl="1"/>
            <a:r>
              <a:rPr lang="en-US" dirty="0"/>
              <a:t>A repository stores, distributes, and manages R packages for users and developers.</a:t>
            </a:r>
          </a:p>
          <a:p>
            <a:r>
              <a:rPr lang="en-US" b="1" dirty="0"/>
              <a:t>Types of Repositories</a:t>
            </a:r>
          </a:p>
          <a:p>
            <a:pPr lvl="1"/>
            <a:r>
              <a:rPr lang="en-US" b="1" dirty="0"/>
              <a:t>CRAN</a:t>
            </a:r>
            <a:r>
              <a:rPr lang="en-US" dirty="0"/>
              <a:t>: The official R repository for general-purpose packages</a:t>
            </a:r>
          </a:p>
          <a:p>
            <a:pPr lvl="1"/>
            <a:r>
              <a:rPr lang="en-US" b="1" dirty="0"/>
              <a:t>Bioconductor</a:t>
            </a:r>
            <a:r>
              <a:rPr lang="en-US" dirty="0"/>
              <a:t>: Specialized in bioinformatics and computational biology</a:t>
            </a:r>
          </a:p>
          <a:p>
            <a:pPr lvl="1"/>
            <a:r>
              <a:rPr lang="en-US" b="1" dirty="0"/>
              <a:t>GitHub/GitLab: </a:t>
            </a:r>
            <a:r>
              <a:rPr lang="en-US" dirty="0"/>
              <a:t>Used for development, collaboration, and early access</a:t>
            </a:r>
          </a:p>
          <a:p>
            <a:r>
              <a:rPr lang="en-US" b="1" dirty="0"/>
              <a:t>Why It Matters</a:t>
            </a:r>
          </a:p>
          <a:p>
            <a:pPr lvl="1"/>
            <a:r>
              <a:rPr lang="en-US" dirty="0"/>
              <a:t>Enables easy installation via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install.packages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dirty="0"/>
              <a:t>or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BiocManager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::install()</a:t>
            </a:r>
          </a:p>
          <a:p>
            <a:pPr lvl="1"/>
            <a:r>
              <a:rPr lang="en-US" dirty="0"/>
              <a:t>Ensures version control, dependency management, and reproducibility</a:t>
            </a:r>
          </a:p>
          <a:p>
            <a:pPr lvl="1"/>
            <a:r>
              <a:rPr lang="en-US" dirty="0"/>
              <a:t>Facilitates discovery and citation of your work</a:t>
            </a:r>
          </a:p>
        </p:txBody>
      </p:sp>
    </p:spTree>
    <p:extLst>
      <p:ext uri="{BB962C8B-B14F-4D97-AF65-F5344CB8AC3E}">
        <p14:creationId xmlns:p14="http://schemas.microsoft.com/office/powerpoint/2010/main" val="737041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1E5863B-B6CA-CC7B-3270-BD147B98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to Bioconductor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FBA2E3-0278-4729-54FB-2CFBC6B0C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Bioconductor has many expectations and requirements</a:t>
            </a:r>
          </a:p>
          <a:p>
            <a:r>
              <a:rPr lang="en-US" dirty="0"/>
              <a:t>They provide a helpful online resource that you will need to peruse as you finish up development</a:t>
            </a:r>
          </a:p>
          <a:p>
            <a:r>
              <a:rPr lang="en-US" dirty="0"/>
              <a:t>Otherwise your assigned reviewer will be Very Annoyed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629503-F7BB-4F2F-F93A-F431EBC24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2831" y="4786073"/>
            <a:ext cx="3934838" cy="11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53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1EAC6-FA49-0012-16CD-96F3326B2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Bioc</a:t>
            </a:r>
            <a:r>
              <a:rPr lang="en-US" dirty="0"/>
              <a:t>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B7FED-C51B-4B41-FA7A-476184489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sz="32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will want to read this document before submission</a:t>
            </a:r>
            <a:r>
              <a:rPr lang="en-US" dirty="0"/>
              <a:t>:</a:t>
            </a:r>
          </a:p>
          <a:p>
            <a:r>
              <a:rPr lang="en-US" dirty="0">
                <a:hlinkClick r:id="rId2"/>
              </a:rPr>
              <a:t>https://contributions.bioconductor.org/bioconductor-package-submissions.html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I will mention a few relevant aspects on the following slides and where to find that info</a:t>
            </a:r>
          </a:p>
          <a:p>
            <a:endParaRPr lang="en-US" dirty="0"/>
          </a:p>
          <a:p>
            <a:r>
              <a:rPr lang="en-US" dirty="0"/>
              <a:t>But seriously, read that documentation ^^</a:t>
            </a:r>
          </a:p>
        </p:txBody>
      </p:sp>
    </p:spTree>
    <p:extLst>
      <p:ext uri="{BB962C8B-B14F-4D97-AF65-F5344CB8AC3E}">
        <p14:creationId xmlns:p14="http://schemas.microsoft.com/office/powerpoint/2010/main" val="29684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85FEB-B786-858F-EBFC-9587C973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Readiness Checklist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DA26B5-1556-56B7-E87E-ECBA9E210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22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31C6-9BBE-22D6-628E-6EF74C46E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</a:t>
            </a:r>
            <a:r>
              <a:rPr lang="en-US" dirty="0" err="1"/>
              <a:t>BiocCheck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053D7-C262-8EA7-C215-0A52161EA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top on R CMD Check you will need to pass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BiocCheck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BiocCheck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dirty="0">
                <a:ea typeface="Cascadia Mono" panose="020B0609020000020004" pitchFamily="49" charset="0"/>
                <a:cs typeface="Cascadia Mono" panose="020B0609020000020004" pitchFamily="49" charset="0"/>
              </a:rPr>
              <a:t>This is only required to pass review</a:t>
            </a:r>
          </a:p>
          <a:p>
            <a:r>
              <a:rPr lang="en-US" dirty="0">
                <a:ea typeface="Cascadia Mono" panose="020B0609020000020004" pitchFamily="49" charset="0"/>
                <a:cs typeface="Cascadia Mono" panose="020B0609020000020004" pitchFamily="49" charset="0"/>
              </a:rPr>
              <a:t>Not needed after that (maintenance)</a:t>
            </a:r>
          </a:p>
          <a:p>
            <a:r>
              <a:rPr lang="en-US" dirty="0">
                <a:ea typeface="Cascadia Mono" panose="020B0609020000020004" pitchFamily="49" charset="0"/>
                <a:cs typeface="Cascadia Mono" panose="020B0609020000020004" pitchFamily="49" charset="0"/>
              </a:rPr>
              <a:t>No ERRORS or WARNINGS, but NOTES are 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0B345-D9EF-A9AB-9927-4E2AAE26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98"/>
          <a:stretch>
            <a:fillRect/>
          </a:stretch>
        </p:blipFill>
        <p:spPr>
          <a:xfrm>
            <a:off x="3362639" y="4085596"/>
            <a:ext cx="5283841" cy="247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3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90004-25E3-4F98-6833-FFD22807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w/ Existing </a:t>
            </a:r>
            <a:r>
              <a:rPr lang="en-US" dirty="0" err="1"/>
              <a:t>Bioc</a:t>
            </a:r>
            <a:r>
              <a:rPr lang="en-US" dirty="0"/>
              <a:t>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EA261-7CE4-C327-05FC-B3DC54118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https://contributions.bioconductor.org/important-bioconductor-package-development-features.html</a:t>
            </a:r>
            <a:endParaRPr lang="en-US" dirty="0"/>
          </a:p>
          <a:p>
            <a:r>
              <a:rPr lang="en-US" dirty="0"/>
              <a:t>Basically, minimize new object class development and use packages like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SummarizedExperiment</a:t>
            </a:r>
            <a:r>
              <a:rPr lang="en-US" dirty="0"/>
              <a:t> or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MultiAssayExperiment</a:t>
            </a:r>
            <a:r>
              <a:rPr lang="en-US" dirty="0"/>
              <a:t> where possible</a:t>
            </a:r>
          </a:p>
        </p:txBody>
      </p:sp>
    </p:spTree>
    <p:extLst>
      <p:ext uri="{BB962C8B-B14F-4D97-AF65-F5344CB8AC3E}">
        <p14:creationId xmlns:p14="http://schemas.microsoft.com/office/powerpoint/2010/main" val="4058934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B389-04BA-02DD-B8AF-0C2A3C3F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A49A7-2D0F-B1FE-7973-602BCDFDF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need to specify your package type</a:t>
            </a:r>
          </a:p>
          <a:p>
            <a:r>
              <a:rPr lang="en-US" dirty="0" err="1"/>
              <a:t>BiocCheck</a:t>
            </a:r>
            <a:r>
              <a:rPr lang="en-US" dirty="0"/>
              <a:t> will try to help identify appropriate tags</a:t>
            </a:r>
          </a:p>
          <a:p>
            <a:r>
              <a:rPr lang="en-US" dirty="0">
                <a:hlinkClick r:id="rId2"/>
              </a:rPr>
              <a:t>https://contributions.bioconductor.org/bioconductor-package-submissions.html</a:t>
            </a:r>
            <a:endParaRPr lang="en-US" dirty="0"/>
          </a:p>
          <a:p>
            <a:r>
              <a:rPr lang="en-US" dirty="0">
                <a:hlinkClick r:id="rId3"/>
              </a:rPr>
              <a:t>https://contributions.bioconductor.org/description.html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72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FDE2-628D-7400-6A59-CFA96953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0DA5-D976-180B-0F8D-488977AAE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https://contributions.bioconductor.org/news.html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03108-F8C2-173E-9769-D5621B388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70" y="2634057"/>
            <a:ext cx="6411220" cy="3439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907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1CBA-05B0-D9ED-1E22-8E8DF736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 your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64C7F-7EEF-7605-D7BC-C5AF80BF9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a publication associated with your package, you should include that information with your documentation</a:t>
            </a:r>
          </a:p>
          <a:p>
            <a:r>
              <a:rPr lang="en-US" dirty="0">
                <a:hlinkClick r:id="rId2"/>
              </a:rPr>
              <a:t>https://contributions.bioconductor.org/citation.html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86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FC4D8-3755-291B-5E82-4E49A065B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8DFCE-3D21-1C83-4519-7C0C7C084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types of data that you can include in your package</a:t>
            </a:r>
          </a:p>
          <a:p>
            <a:r>
              <a:rPr lang="en-US" dirty="0"/>
              <a:t>Those expectations and folders for the types of data can be complicated…</a:t>
            </a:r>
          </a:p>
          <a:p>
            <a:r>
              <a:rPr lang="en-US" dirty="0"/>
              <a:t>There are also packages explicitly for curated data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hlinkClick r:id="rId2"/>
              </a:rPr>
              <a:t>curatedTBData</a:t>
            </a:r>
            <a:endParaRPr lang="en-US" dirty="0"/>
          </a:p>
          <a:p>
            <a:r>
              <a:rPr lang="en-US" dirty="0">
                <a:hlinkClick r:id="rId3"/>
              </a:rPr>
              <a:t>https://contributions.bioconductor.org/data.html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06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73079B-89D9-2539-FA7E-7D9C3A3F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Review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B35D5E-1163-C985-2D1C-37674F357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15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EC95AC-0C47-1EB8-EB04-A715557B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You Ready?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96ED25-681A-6BC7-DA2E-94AE50CCE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Ideally, you will have done </a:t>
            </a:r>
            <a:r>
              <a:rPr lang="en-US" b="1" dirty="0"/>
              <a:t>everything </a:t>
            </a:r>
            <a:r>
              <a:rPr lang="en-US" dirty="0"/>
              <a:t>discussed up to this point</a:t>
            </a:r>
          </a:p>
          <a:p>
            <a:r>
              <a:rPr lang="en-US" dirty="0"/>
              <a:t>Volunteer Reviewer will note anything missing</a:t>
            </a:r>
          </a:p>
          <a:p>
            <a:r>
              <a:rPr lang="en-US" dirty="0"/>
              <a:t>Short review window -&gt; best to preemptively finalize package before submission</a:t>
            </a:r>
          </a:p>
          <a:p>
            <a:pPr lvl="1"/>
            <a:r>
              <a:rPr lang="en-US" dirty="0"/>
              <a:t>Avoid last-minute headaches</a:t>
            </a:r>
          </a:p>
          <a:p>
            <a:r>
              <a:rPr lang="en-US" dirty="0"/>
              <a:t>Bi-annual new package submission deadlines:</a:t>
            </a:r>
          </a:p>
          <a:p>
            <a:pPr lvl="1"/>
            <a:r>
              <a:rPr lang="en-US" b="1" dirty="0"/>
              <a:t>March</a:t>
            </a:r>
          </a:p>
          <a:p>
            <a:pPr lvl="1"/>
            <a:r>
              <a:rPr lang="en-US" b="1" dirty="0"/>
              <a:t>September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2DE66F-C6D5-2C0C-A7BD-6C426DA26F3A}"/>
              </a:ext>
            </a:extLst>
          </p:cNvPr>
          <p:cNvSpPr txBox="1"/>
          <p:nvPr/>
        </p:nvSpPr>
        <p:spPr>
          <a:xfrm>
            <a:off x="2799080" y="5212129"/>
            <a:ext cx="6106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https://bioconductor.org/developers/release-schedule/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4562C5-5E0B-7EE8-F6F2-BE7C21E74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309" y="5622846"/>
            <a:ext cx="4486901" cy="11145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6473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43A64-2A30-58C5-6A27-CC61E1BC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72" y="187131"/>
            <a:ext cx="9692640" cy="848702"/>
          </a:xfrm>
        </p:spPr>
        <p:txBody>
          <a:bodyPr/>
          <a:lstStyle/>
          <a:p>
            <a:r>
              <a:rPr lang="en-US" dirty="0"/>
              <a:t>1. Initial Submission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60482-C9D8-24BC-C361-CF563415B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9" y="1282590"/>
            <a:ext cx="3391373" cy="990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DC4B1-9D52-9EC6-8484-F32C9393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02" t="24319" r="15731" b="23439"/>
          <a:stretch>
            <a:fillRect/>
          </a:stretch>
        </p:blipFill>
        <p:spPr>
          <a:xfrm>
            <a:off x="692949" y="3281216"/>
            <a:ext cx="3677921" cy="84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5D47A6-FE71-B73E-7D7C-6C950C572881}"/>
              </a:ext>
            </a:extLst>
          </p:cNvPr>
          <p:cNvSpPr txBox="1"/>
          <p:nvPr/>
        </p:nvSpPr>
        <p:spPr>
          <a:xfrm flipH="1">
            <a:off x="580153" y="2315607"/>
            <a:ext cx="3504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</a:t>
            </a:r>
            <a:r>
              <a:rPr lang="en-US" dirty="0"/>
              <a:t>Go to the </a:t>
            </a:r>
            <a:r>
              <a:rPr lang="en-US" dirty="0">
                <a:hlinkClick r:id="rId4"/>
              </a:rPr>
              <a:t>Bioconductor New Package Tracker</a:t>
            </a:r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798668-65D6-D45E-4C0C-637BC274306A}"/>
              </a:ext>
            </a:extLst>
          </p:cNvPr>
          <p:cNvSpPr txBox="1"/>
          <p:nvPr/>
        </p:nvSpPr>
        <p:spPr>
          <a:xfrm flipH="1">
            <a:off x="580153" y="4246825"/>
            <a:ext cx="350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</a:t>
            </a:r>
            <a:r>
              <a:rPr lang="en-US" dirty="0"/>
              <a:t>Create a new issue</a:t>
            </a:r>
          </a:p>
          <a:p>
            <a:r>
              <a:rPr lang="en-US" dirty="0"/>
              <a:t>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991BF8-FD26-7608-50B5-30889F428F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337" b="45431"/>
          <a:stretch>
            <a:fillRect/>
          </a:stretch>
        </p:blipFill>
        <p:spPr>
          <a:xfrm>
            <a:off x="7427187" y="809626"/>
            <a:ext cx="4376493" cy="26977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5C230D-2F15-BC28-64C1-3E426E3732E9}"/>
              </a:ext>
            </a:extLst>
          </p:cNvPr>
          <p:cNvSpPr txBox="1"/>
          <p:nvPr/>
        </p:nvSpPr>
        <p:spPr>
          <a:xfrm flipH="1">
            <a:off x="4926167" y="1055108"/>
            <a:ext cx="23396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</a:t>
            </a:r>
            <a:r>
              <a:rPr lang="en-US" dirty="0"/>
              <a:t>Read the agreement; add your repo link; type an x for each item</a:t>
            </a:r>
          </a:p>
          <a:p>
            <a:endParaRPr lang="en-US" dirty="0"/>
          </a:p>
          <a:p>
            <a:r>
              <a:rPr lang="en-US" dirty="0"/>
              <a:t>Title will be the name of your package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D09BB6-18F7-51B1-D22B-278EA2A6AD66}"/>
              </a:ext>
            </a:extLst>
          </p:cNvPr>
          <p:cNvSpPr txBox="1"/>
          <p:nvPr/>
        </p:nvSpPr>
        <p:spPr>
          <a:xfrm flipH="1">
            <a:off x="4926167" y="3766618"/>
            <a:ext cx="1900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</a:t>
            </a:r>
            <a:r>
              <a:rPr lang="en-US" dirty="0"/>
              <a:t>Submit issue</a:t>
            </a:r>
          </a:p>
          <a:p>
            <a:r>
              <a:rPr lang="en-US" dirty="0"/>
              <a:t>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AF3D17-B60A-C4F9-87E1-668D21D50E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2557" b="17700"/>
          <a:stretch>
            <a:fillRect/>
          </a:stretch>
        </p:blipFill>
        <p:spPr>
          <a:xfrm>
            <a:off x="7373522" y="3746353"/>
            <a:ext cx="3871806" cy="29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98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034B-9D13-8C64-5E26-D6FB24EF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Preliminary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E29E0-7C75-493C-89BC-6EA14B67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8346"/>
          <a:stretch>
            <a:fillRect/>
          </a:stretch>
        </p:blipFill>
        <p:spPr>
          <a:xfrm>
            <a:off x="4414686" y="1885085"/>
            <a:ext cx="5191953" cy="2019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CD2EAC-60C3-39FF-3F03-A346D437B638}"/>
              </a:ext>
            </a:extLst>
          </p:cNvPr>
          <p:cNvSpPr txBox="1"/>
          <p:nvPr/>
        </p:nvSpPr>
        <p:spPr>
          <a:xfrm flipH="1">
            <a:off x="1261872" y="2002806"/>
            <a:ext cx="24363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Someone from the </a:t>
            </a:r>
            <a:r>
              <a:rPr lang="en-US" dirty="0" err="1"/>
              <a:t>Bioc</a:t>
            </a:r>
            <a:r>
              <a:rPr lang="en-US" dirty="0"/>
              <a:t> team will quickly snoop around your code before handing off to a reviewer</a:t>
            </a:r>
          </a:p>
          <a:p>
            <a:endParaRPr lang="en-US" dirty="0"/>
          </a:p>
          <a:p>
            <a:r>
              <a:rPr lang="en-US" dirty="0"/>
              <a:t>They will note if there are any glaring issues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5E12BB-A8E5-A72E-870B-10681F3DD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686" y="3963114"/>
            <a:ext cx="6239746" cy="2600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18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A2966E-EC3D-89CC-1807-9BEE8E4D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Your Package Ready to Share?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9516E7-A363-1935-3DF4-2DE4996D2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Consistent function naming and structure </a:t>
            </a:r>
            <a:r>
              <a:rPr lang="en-US" i="1" dirty="0"/>
              <a:t>[covered]</a:t>
            </a:r>
          </a:p>
          <a:p>
            <a:r>
              <a:rPr lang="en-US" dirty="0"/>
              <a:t>Documentation and examples for all exported functions </a:t>
            </a:r>
            <a:r>
              <a:rPr lang="en-US" i="1" dirty="0"/>
              <a:t>[covered]</a:t>
            </a:r>
          </a:p>
          <a:p>
            <a:r>
              <a:rPr lang="en-US" dirty="0"/>
              <a:t>Clean, working code with clear purpose</a:t>
            </a:r>
          </a:p>
          <a:p>
            <a:r>
              <a:rPr lang="en-US" dirty="0"/>
              <a:t>Version control (e.g., Git/GitHub)</a:t>
            </a:r>
          </a:p>
          <a:p>
            <a:r>
              <a:rPr lang="en-US" dirty="0"/>
              <a:t>License and README file included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83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6FAD-A24D-DEBE-B7D2-D7BBCC74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197996"/>
            <a:ext cx="9692640" cy="675764"/>
          </a:xfrm>
        </p:spPr>
        <p:txBody>
          <a:bodyPr>
            <a:normAutofit fontScale="90000"/>
          </a:bodyPr>
          <a:lstStyle/>
          <a:p>
            <a:r>
              <a:rPr lang="en-US" dirty="0"/>
              <a:t>3. Automated Checks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41EACD-2469-8646-3250-2575B5B7E029}"/>
              </a:ext>
            </a:extLst>
          </p:cNvPr>
          <p:cNvSpPr txBox="1"/>
          <p:nvPr/>
        </p:nvSpPr>
        <p:spPr>
          <a:xfrm>
            <a:off x="936752" y="1264196"/>
            <a:ext cx="515924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Once a reviewer is assigned, your package will be added to the automated builder</a:t>
            </a:r>
          </a:p>
          <a:p>
            <a:endParaRPr lang="en-US" dirty="0"/>
          </a:p>
          <a:p>
            <a:r>
              <a:rPr lang="en-US" dirty="0"/>
              <a:t>Your package is automatically checked for: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errors/warnings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formatting and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Bioconductor best practices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need to set up the “upstream” to push to the Bot (see </a:t>
            </a:r>
            <a:r>
              <a:rPr lang="en-US" dirty="0">
                <a:hlinkClick r:id="rId2"/>
              </a:rPr>
              <a:t>instructions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fixing and pushing until it successfully passes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NOTE: be sure to update the version number each time you push to trigger a new build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80431-D06D-B84E-6B8F-98055C1E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155" y="873760"/>
            <a:ext cx="4781661" cy="56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249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ECA93-EC82-1A7F-759B-2702D457A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Review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10436-7974-53F2-89BD-2352A174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246" y="1605280"/>
            <a:ext cx="4942634" cy="5090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DB11F8-00DA-7C6B-32B7-FB3427D5B255}"/>
              </a:ext>
            </a:extLst>
          </p:cNvPr>
          <p:cNvSpPr txBox="1"/>
          <p:nvPr/>
        </p:nvSpPr>
        <p:spPr>
          <a:xfrm flipH="1">
            <a:off x="1363360" y="1766044"/>
            <a:ext cx="3574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Volunteer Reviewer will come through and check your code against all those Bioconductor requirements</a:t>
            </a:r>
          </a:p>
          <a:p>
            <a:endParaRPr lang="en-US" dirty="0"/>
          </a:p>
          <a:p>
            <a:r>
              <a:rPr lang="en-US" dirty="0"/>
              <a:t>Typically these are styling or usability issues </a:t>
            </a:r>
          </a:p>
          <a:p>
            <a:endParaRPr lang="en-US" dirty="0"/>
          </a:p>
          <a:p>
            <a:r>
              <a:rPr lang="en-US" dirty="0"/>
              <a:t>You will need to reply to each of their comments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CC5576-8CB9-7C0F-1C2D-DAF9AEDCD726}"/>
              </a:ext>
            </a:extLst>
          </p:cNvPr>
          <p:cNvCxnSpPr>
            <a:cxnSpLocks/>
          </p:cNvCxnSpPr>
          <p:nvPr/>
        </p:nvCxnSpPr>
        <p:spPr>
          <a:xfrm flipV="1">
            <a:off x="4521200" y="4541520"/>
            <a:ext cx="1930400" cy="16459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6A2AAE-C44C-1027-1287-BD04C0ED8E7B}"/>
              </a:ext>
            </a:extLst>
          </p:cNvPr>
          <p:cNvSpPr txBox="1"/>
          <p:nvPr/>
        </p:nvSpPr>
        <p:spPr>
          <a:xfrm flipH="1">
            <a:off x="1602120" y="5772567"/>
            <a:ext cx="3096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Clearly didn’t know what “Enhances” in DESCRIPTION meant lol</a:t>
            </a:r>
          </a:p>
        </p:txBody>
      </p:sp>
    </p:spTree>
    <p:extLst>
      <p:ext uri="{BB962C8B-B14F-4D97-AF65-F5344CB8AC3E}">
        <p14:creationId xmlns:p14="http://schemas.microsoft.com/office/powerpoint/2010/main" val="17320259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F62B-E78E-2153-1E3A-8F3337D4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Acceptance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4D2D2-DA8F-D631-AB3B-0263C552E7D4}"/>
              </a:ext>
            </a:extLst>
          </p:cNvPr>
          <p:cNvSpPr txBox="1"/>
          <p:nvPr/>
        </p:nvSpPr>
        <p:spPr>
          <a:xfrm flipH="1">
            <a:off x="3232800" y="5403324"/>
            <a:ext cx="509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 after (hopefully a few) back-and-forth comments you’ll get a PASS!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297FBD-8F41-2D47-8338-EEFEA6E1B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79" y="1714260"/>
            <a:ext cx="638264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626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A5B5D6-C59B-3352-7C24-EAE08BFF2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2C9D7C-EE62-C5E4-6217-4E4C5D438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hlinkClick r:id="rId2"/>
              </a:rPr>
              <a:t>MetaScope</a:t>
            </a: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hlinkClick r:id="rId3"/>
              </a:rPr>
              <a:t>LegATo</a:t>
            </a: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hlinkClick r:id="rId4"/>
              </a:rPr>
              <a:t>singleCellTK</a:t>
            </a: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hlinkClick r:id="rId5"/>
              </a:rPr>
              <a:t>PathoStat</a:t>
            </a: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hlinkClick r:id="rId6"/>
              </a:rPr>
              <a:t>curatedTBData</a:t>
            </a: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hlinkClick r:id="rId7"/>
              </a:rPr>
              <a:t>animalcules</a:t>
            </a: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hlinkClick r:id="rId8"/>
              </a:rPr>
              <a:t>TBSignatureProfiler</a:t>
            </a: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460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F47DE-3E92-04B3-9921-4492838BE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FEDC8-DD48-562D-6DBA-B314E665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Maintenance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93194-2475-C208-A13C-9E6ADC693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39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B9927A-22CA-3169-8DB4-13C59AA2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231" y="1473200"/>
            <a:ext cx="6189722" cy="4978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394378B-A644-9C2C-EBA0-0A0703C0B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52" y="304358"/>
            <a:ext cx="9692640" cy="1397124"/>
          </a:xfrm>
        </p:spPr>
        <p:txBody>
          <a:bodyPr/>
          <a:lstStyle/>
          <a:p>
            <a:r>
              <a:rPr lang="en-US" dirty="0"/>
              <a:t>Maintenance starts at Package Acceptance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C9DEA-75DF-F00B-F08B-ABAF2C129192}"/>
              </a:ext>
            </a:extLst>
          </p:cNvPr>
          <p:cNvSpPr txBox="1"/>
          <p:nvPr/>
        </p:nvSpPr>
        <p:spPr>
          <a:xfrm>
            <a:off x="784352" y="2146597"/>
            <a:ext cx="3352800" cy="256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dirty="0"/>
              <a:t>Read through the “acceptance” message for important info on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Setup of SSH keys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Upstream branch updates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Syncing Bioconductor and package development repo</a:t>
            </a:r>
          </a:p>
        </p:txBody>
      </p:sp>
    </p:spTree>
    <p:extLst>
      <p:ext uri="{BB962C8B-B14F-4D97-AF65-F5344CB8AC3E}">
        <p14:creationId xmlns:p14="http://schemas.microsoft.com/office/powerpoint/2010/main" val="1779661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9F5B-28C7-9C77-4175-FEFC1593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93" y="-141099"/>
            <a:ext cx="9692640" cy="940793"/>
          </a:xfrm>
        </p:spPr>
        <p:txBody>
          <a:bodyPr/>
          <a:lstStyle/>
          <a:p>
            <a:r>
              <a:rPr lang="en-US" dirty="0"/>
              <a:t>Checking builds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32871-DC42-BDD0-33F8-5E8FC35E6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89" y="1341121"/>
            <a:ext cx="5558139" cy="3901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468B3A-46E1-9EC7-A857-10D6C868671F}"/>
              </a:ext>
            </a:extLst>
          </p:cNvPr>
          <p:cNvSpPr txBox="1"/>
          <p:nvPr/>
        </p:nvSpPr>
        <p:spPr>
          <a:xfrm>
            <a:off x="519573" y="5384623"/>
            <a:ext cx="6106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https://bioconductor.org/checkResults/3.21/bioc-LATEST/TBSignatureProfiler/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80438-E27A-89AE-0369-50123084363F}"/>
              </a:ext>
            </a:extLst>
          </p:cNvPr>
          <p:cNvSpPr txBox="1"/>
          <p:nvPr/>
        </p:nvSpPr>
        <p:spPr>
          <a:xfrm>
            <a:off x="2375659" y="971789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Release version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D20B28-98AA-F5E1-6C36-C5F0F493B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733" y="1341121"/>
            <a:ext cx="5264527" cy="3901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6117D4-2FE2-AB9B-2136-00B40E1BFE51}"/>
              </a:ext>
            </a:extLst>
          </p:cNvPr>
          <p:cNvSpPr txBox="1"/>
          <p:nvPr/>
        </p:nvSpPr>
        <p:spPr>
          <a:xfrm>
            <a:off x="8223097" y="97178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Devel version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9F35C-8140-C07E-767D-F90E5F741DA5}"/>
              </a:ext>
            </a:extLst>
          </p:cNvPr>
          <p:cNvSpPr txBox="1"/>
          <p:nvPr/>
        </p:nvSpPr>
        <p:spPr>
          <a:xfrm>
            <a:off x="6625732" y="5384623"/>
            <a:ext cx="52645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https://www.bioconductor.org/checkResults/devel/bioc-LATEST/TBSignatureProfiler/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C0211C-13A2-2A8A-54C7-CEF9BD6BFE0E}"/>
              </a:ext>
            </a:extLst>
          </p:cNvPr>
          <p:cNvSpPr txBox="1"/>
          <p:nvPr/>
        </p:nvSpPr>
        <p:spPr>
          <a:xfrm>
            <a:off x="6625731" y="6123287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mostly be checking this one</a:t>
            </a:r>
          </a:p>
        </p:txBody>
      </p:sp>
    </p:spTree>
    <p:extLst>
      <p:ext uri="{BB962C8B-B14F-4D97-AF65-F5344CB8AC3E}">
        <p14:creationId xmlns:p14="http://schemas.microsoft.com/office/powerpoint/2010/main" val="1968322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1D75B0-4DA7-3BE1-8DA8-681F71358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391" y="0"/>
            <a:ext cx="9521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92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DFFF-6E9C-C3EC-C98C-F2E41E2B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642BF-35BE-004E-1C04-A4B604F57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~1 month in advance of release (typically April and October)</a:t>
            </a:r>
          </a:p>
          <a:p>
            <a:r>
              <a:rPr lang="en-US" dirty="0"/>
              <a:t>Be sure to pull changes from upstream at time of release</a:t>
            </a:r>
          </a:p>
          <a:p>
            <a:pPr lvl="1"/>
            <a:r>
              <a:rPr lang="en-US" dirty="0"/>
              <a:t>This is a version number bump</a:t>
            </a:r>
          </a:p>
          <a:p>
            <a:pPr lvl="1"/>
            <a:endParaRPr lang="en-US" dirty="0"/>
          </a:p>
          <a:p>
            <a:r>
              <a:rPr lang="en-US" dirty="0"/>
              <a:t>Run devel checks frequently</a:t>
            </a:r>
          </a:p>
          <a:p>
            <a:r>
              <a:rPr lang="en-US" dirty="0"/>
              <a:t>If a build has problems you will get an </a:t>
            </a:r>
            <a:r>
              <a:rPr lang="en-US" i="1" dirty="0"/>
              <a:t>angry email </a:t>
            </a:r>
            <a:r>
              <a:rPr lang="en-US" dirty="0"/>
              <a:t>to fix it</a:t>
            </a:r>
          </a:p>
          <a:p>
            <a:r>
              <a:rPr lang="en-US" dirty="0"/>
              <a:t>If your release build starts having issues there is a way to fix it on the release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2009A-7176-F9D6-1588-04EDBB92BEEA}"/>
              </a:ext>
            </a:extLst>
          </p:cNvPr>
          <p:cNvSpPr txBox="1"/>
          <p:nvPr/>
        </p:nvSpPr>
        <p:spPr>
          <a:xfrm>
            <a:off x="3042920" y="5855950"/>
            <a:ext cx="61061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https://contributions.bioconductor.org/git-version-control.html#bug-fix-in-release-and-devel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094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523F06-1E54-C4DB-E4EB-57617436B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6" y="340895"/>
            <a:ext cx="8078327" cy="59730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176A43-2364-55D9-D895-42ED31C50901}"/>
              </a:ext>
            </a:extLst>
          </p:cNvPr>
          <p:cNvSpPr txBox="1"/>
          <p:nvPr/>
        </p:nvSpPr>
        <p:spPr>
          <a:xfrm>
            <a:off x="4511040" y="6415504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“This is very problematic”</a:t>
            </a:r>
          </a:p>
        </p:txBody>
      </p:sp>
    </p:spTree>
    <p:extLst>
      <p:ext uri="{BB962C8B-B14F-4D97-AF65-F5344CB8AC3E}">
        <p14:creationId xmlns:p14="http://schemas.microsoft.com/office/powerpoint/2010/main" val="2882042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BAFB-D789-FF16-7314-96A43DE83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Testing and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601FF-C1AC-D3BA-9E8D-98E8F89D8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160008" cy="4351337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Unit testing is an important aspect of R package development.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“Units” = Functions</a:t>
            </a:r>
          </a:p>
          <a:p>
            <a:r>
              <a:rPr lang="en-US" dirty="0"/>
              <a:t>Verifies correctness of package functions with small examples</a:t>
            </a:r>
          </a:p>
          <a:p>
            <a:r>
              <a:rPr lang="en-US" dirty="0"/>
              <a:t>Test “paths” of internal code</a:t>
            </a:r>
          </a:p>
          <a:p>
            <a:r>
              <a:rPr lang="en-US" dirty="0"/>
              <a:t>Easy to implement &amp; automate with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testthat</a:t>
            </a: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ea typeface="Cascadia Mono" panose="020B0609020000020004" pitchFamily="49" charset="0"/>
                <a:cs typeface="Cascadia Mono" panose="020B0609020000020004" pitchFamily="49" charset="0"/>
              </a:rPr>
              <a:t>Integrated into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 CMD Check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747834A-CBF5-27FB-7734-0498B4A605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5063545"/>
              </p:ext>
            </p:extLst>
          </p:nvPr>
        </p:nvGraphicFramePr>
        <p:xfrm>
          <a:off x="7594600" y="2565981"/>
          <a:ext cx="3134360" cy="3517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3561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1FCD-9E4B-89DA-3341-93A2CB3A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203200"/>
            <a:ext cx="3596640" cy="1397124"/>
          </a:xfrm>
        </p:spPr>
        <p:txBody>
          <a:bodyPr/>
          <a:lstStyle/>
          <a:p>
            <a:r>
              <a:rPr lang="en-US" dirty="0"/>
              <a:t>Need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57B87-0865-676A-E022-7F36EE7E7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1828800"/>
            <a:ext cx="3820160" cy="4826000"/>
          </a:xfrm>
        </p:spPr>
        <p:txBody>
          <a:bodyPr>
            <a:normAutofit/>
          </a:bodyPr>
          <a:lstStyle/>
          <a:p>
            <a:r>
              <a:rPr lang="en-US" dirty="0"/>
              <a:t>You literally have to reply to this mailing list</a:t>
            </a:r>
          </a:p>
          <a:p>
            <a:r>
              <a:rPr lang="en-US" dirty="0"/>
              <a:t>Your issue will show up on the mailing list the next day</a:t>
            </a:r>
          </a:p>
          <a:p>
            <a:r>
              <a:rPr lang="en-US" dirty="0"/>
              <a:t>People will respond with solutions</a:t>
            </a:r>
          </a:p>
          <a:p>
            <a:r>
              <a:rPr lang="en-US" i="1" dirty="0"/>
              <a:t>All package maintainers will now know your problem</a:t>
            </a:r>
          </a:p>
          <a:p>
            <a:r>
              <a:rPr lang="en-US" dirty="0"/>
              <a:t>The advantage: You could chime on other peoples’ problems if you know the answer 🤡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E7304-A9DD-993B-F414-6A57F479A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0"/>
            <a:ext cx="7112000" cy="6858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67754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ECC3BA-A694-43D5-A273-058C61324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itting at a desk with a computer and thumb up&#10;&#10;AI-generated content may be incorrect.">
            <a:extLst>
              <a:ext uri="{FF2B5EF4-FFF2-40B4-BE49-F238E27FC236}">
                <a16:creationId xmlns:a16="http://schemas.microsoft.com/office/drawing/2014/main" id="{DE5DF356-EF43-2952-96EB-2768330E17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29E9D5-D9D8-C5C2-AEAA-D2F08F9B7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Maintainer Lifestyle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8E78-7437-09A1-00D2-4D0C2BCE2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>
            <a:normAutofit/>
          </a:bodyPr>
          <a:lstStyle/>
          <a:p>
            <a:r>
              <a:rPr lang="en-US" dirty="0"/>
              <a:t>“I have so many project deadlines coming up”</a:t>
            </a:r>
          </a:p>
          <a:p>
            <a:r>
              <a:rPr lang="en-US" dirty="0"/>
              <a:t>“Oh {}%4$!! I need to fix these errors before the release deadline on Friday night”</a:t>
            </a:r>
          </a:p>
          <a:p>
            <a:r>
              <a:rPr lang="en-US" dirty="0"/>
              <a:t>“Ugh the builds only happen like once every two days so I have to install the Bioconductor docker on my computer because the SCC only allows Singularity”</a:t>
            </a:r>
          </a:p>
          <a:p>
            <a:r>
              <a:rPr lang="en-US" dirty="0"/>
              <a:t>“FML”</a:t>
            </a:r>
          </a:p>
          <a:p>
            <a:r>
              <a:rPr lang="en-US" dirty="0"/>
              <a:t>“please don’t deprecate my package”</a:t>
            </a:r>
          </a:p>
          <a:p>
            <a:r>
              <a:rPr lang="en-US" dirty="0"/>
              <a:t>“OK fixed that, now back to my real work that I am actually paid for”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814221-FA17-46FD-8AE3-60C5535F6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92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and green background with text&#10;&#10;AI-generated content may be incorrect.">
            <a:extLst>
              <a:ext uri="{FF2B5EF4-FFF2-40B4-BE49-F238E27FC236}">
                <a16:creationId xmlns:a16="http://schemas.microsoft.com/office/drawing/2014/main" id="{31778A77-51D2-0E70-4341-E974FF43B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498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9AE16-7D23-99E3-D402-26BC9DC34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63CD0C-DFEA-5E32-4346-5D2F8F80F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260E8-2711-1BCB-324D-8F5CD16B2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31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5F02E6-3912-0C52-B8FF-535DB950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6E7981-DFF0-B484-9EF1-50CB84A9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 maintenance is a low-prestige, undervalued task</a:t>
            </a:r>
          </a:p>
          <a:p>
            <a:r>
              <a:rPr lang="en-US" dirty="0"/>
              <a:t>It can be lonely and incredibly confusing/frustrating at times</a:t>
            </a:r>
          </a:p>
          <a:p>
            <a:r>
              <a:rPr lang="en-US" dirty="0"/>
              <a:t>But at the end of the day… hopefully this R package makes your others’ analyses easier</a:t>
            </a:r>
          </a:p>
        </p:txBody>
      </p:sp>
    </p:spTree>
    <p:extLst>
      <p:ext uri="{BB962C8B-B14F-4D97-AF65-F5344CB8AC3E}">
        <p14:creationId xmlns:p14="http://schemas.microsoft.com/office/powerpoint/2010/main" val="20342742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0D03BC-A43F-8D4F-D727-1817F65E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7DB380-392B-F6D6-04E0-E0E15D5D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D25360-D8EA-8604-E553-BDD85B3FF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531" y="365760"/>
            <a:ext cx="7749001" cy="33250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48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FB119-A858-D110-0D88-429B4DF4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</p:spPr>
        <p:txBody>
          <a:bodyPr>
            <a:normAutofit/>
          </a:bodyPr>
          <a:lstStyle/>
          <a:p>
            <a:r>
              <a:rPr lang="en-US" dirty="0"/>
              <a:t>Why Use Unit Tests?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66300-0CA7-5B1D-3494-844B0B853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64360"/>
            <a:ext cx="6777228" cy="4015777"/>
          </a:xfrm>
        </p:spPr>
        <p:txBody>
          <a:bodyPr>
            <a:normAutofit/>
          </a:bodyPr>
          <a:lstStyle/>
          <a:p>
            <a:r>
              <a:rPr lang="en-US" dirty="0"/>
              <a:t>Catch bugs early!</a:t>
            </a:r>
          </a:p>
          <a:p>
            <a:r>
              <a:rPr lang="en-US" dirty="0"/>
              <a:t>Ensure code reliability in different use cases</a:t>
            </a:r>
          </a:p>
          <a:p>
            <a:pPr lvl="1"/>
            <a:r>
              <a:rPr lang="en-US" dirty="0"/>
              <a:t>i.e. different argument types</a:t>
            </a:r>
          </a:p>
          <a:p>
            <a:r>
              <a:rPr lang="en-US" dirty="0"/>
              <a:t>Help collaborators understand expected behavior</a:t>
            </a:r>
          </a:p>
          <a:p>
            <a:r>
              <a:rPr lang="en-US" dirty="0"/>
              <a:t>Create additional examples</a:t>
            </a:r>
          </a:p>
          <a:p>
            <a:pPr lvl="1"/>
            <a:endParaRPr lang="en-US" dirty="0"/>
          </a:p>
        </p:txBody>
      </p:sp>
      <p:pic>
        <p:nvPicPr>
          <p:cNvPr id="7" name="Picture 6" descr="A red hexagon with white text&#10;&#10;AI-generated content may be incorrect.">
            <a:extLst>
              <a:ext uri="{FF2B5EF4-FFF2-40B4-BE49-F238E27FC236}">
                <a16:creationId xmlns:a16="http://schemas.microsoft.com/office/drawing/2014/main" id="{40C6F195-DC47-B1AE-C21C-0E7042E45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098" y="875976"/>
            <a:ext cx="2212005" cy="255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43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9C5E5-999A-959E-A380-F1FDEBBD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AAE8-D586-500A-B899-1198C65D8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usethis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use_testthat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dirty="0"/>
              <a:t>to setup testing infrastructure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usethis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use_test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("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function_name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") </a:t>
            </a:r>
            <a:r>
              <a:rPr lang="en-US" dirty="0"/>
              <a:t>to create a test script in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tests/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testthat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/</a:t>
            </a:r>
          </a:p>
        </p:txBody>
      </p:sp>
      <p:pic>
        <p:nvPicPr>
          <p:cNvPr id="7" name="Picture 6" descr="A white background with black and green text&#10;&#10;AI-generated content may be incorrect.">
            <a:extLst>
              <a:ext uri="{FF2B5EF4-FFF2-40B4-BE49-F238E27FC236}">
                <a16:creationId xmlns:a16="http://schemas.microsoft.com/office/drawing/2014/main" id="{CFE5623B-3636-ABAD-6E0C-08E14D05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92" y="3717145"/>
            <a:ext cx="7284720" cy="11760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7886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8BD8-58FE-8EED-F804-E90AB8BCD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Unit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6CDE5-97EE-60D1-6E8F-14BE45049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test_that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dirty="0"/>
              <a:t>blocks to define expectations: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04D05D-C1B8-78F6-8587-1F1E6CBED1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626"/>
          <a:stretch>
            <a:fillRect/>
          </a:stretch>
        </p:blipFill>
        <p:spPr>
          <a:xfrm>
            <a:off x="3381756" y="2711813"/>
            <a:ext cx="4355592" cy="7171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563CF8-AF23-504D-2A35-14B88743FE36}"/>
              </a:ext>
            </a:extLst>
          </p:cNvPr>
          <p:cNvSpPr txBox="1"/>
          <p:nvPr/>
        </p:nvSpPr>
        <p:spPr>
          <a:xfrm>
            <a:off x="1855470" y="4004468"/>
            <a:ext cx="81267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More info: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https://contributions.bioconductor.org/tests.html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5506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423</TotalTime>
  <Words>2285</Words>
  <Application>Microsoft Office PowerPoint</Application>
  <PresentationFormat>Widescreen</PresentationFormat>
  <Paragraphs>344</Paragraphs>
  <Slides>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Aptos</vt:lpstr>
      <vt:lpstr>Arial</vt:lpstr>
      <vt:lpstr>Cascadia Mono</vt:lpstr>
      <vt:lpstr>Century Schoolbook</vt:lpstr>
      <vt:lpstr>Wingdings 2</vt:lpstr>
      <vt:lpstr>View</vt:lpstr>
      <vt:lpstr>Sharing Your R Package:  From Development to Bioconductor</vt:lpstr>
      <vt:lpstr>Agenda</vt:lpstr>
      <vt:lpstr>Why Share Your R Package?</vt:lpstr>
      <vt:lpstr>Package Readiness Checklist</vt:lpstr>
      <vt:lpstr>Is Your Package Ready to Share?</vt:lpstr>
      <vt:lpstr>Testing and Validation</vt:lpstr>
      <vt:lpstr>Why Use Unit Tests?</vt:lpstr>
      <vt:lpstr>Setting up Unit Testing</vt:lpstr>
      <vt:lpstr>Writing Unit Tests</vt:lpstr>
      <vt:lpstr>Structure</vt:lpstr>
      <vt:lpstr>Expectations</vt:lpstr>
      <vt:lpstr>Examples of “Expectations”</vt:lpstr>
      <vt:lpstr>Grouping expectations</vt:lpstr>
      <vt:lpstr>Running Unit Tests</vt:lpstr>
      <vt:lpstr>Package Testing “Coverage”</vt:lpstr>
      <vt:lpstr>Testing Coverage cont.</vt:lpstr>
      <vt:lpstr>Unleashing covr::report()</vt:lpstr>
      <vt:lpstr>Unit Testing Limitations</vt:lpstr>
      <vt:lpstr>Licenses</vt:lpstr>
      <vt:lpstr>Writing Vignettes</vt:lpstr>
      <vt:lpstr>What is a Vignette?</vt:lpstr>
      <vt:lpstr>Vignette Examples</vt:lpstr>
      <vt:lpstr>Bioc Vignette Considerations</vt:lpstr>
      <vt:lpstr>Creating a pkgdown Website</vt:lpstr>
      <vt:lpstr>pkgdown: Taking Your Docs to the Next Level™️</vt:lpstr>
      <vt:lpstr>Why Use a Docs Website?</vt:lpstr>
      <vt:lpstr>Why Use pkgdown?</vt:lpstr>
      <vt:lpstr>Setup</vt:lpstr>
      <vt:lpstr>Customize Your Site</vt:lpstr>
      <vt:lpstr>YML: Theme and Reference</vt:lpstr>
      <vt:lpstr>YML: Navbar</vt:lpstr>
      <vt:lpstr>A Note on Organizing Files</vt:lpstr>
      <vt:lpstr>Set up Docs GitHub repo</vt:lpstr>
      <vt:lpstr>Building and Deploying</vt:lpstr>
      <vt:lpstr>Examples</vt:lpstr>
      <vt:lpstr>Bioconductor Submission Prep</vt:lpstr>
      <vt:lpstr>R Package Repositories</vt:lpstr>
      <vt:lpstr>Submitting to Bioconductor</vt:lpstr>
      <vt:lpstr>Bioc Requirements</vt:lpstr>
      <vt:lpstr>Passing BiocCheck</vt:lpstr>
      <vt:lpstr>Integration w/ Existing Bioc Packages</vt:lpstr>
      <vt:lpstr>DESCRIPTION Requirements</vt:lpstr>
      <vt:lpstr>NEWS Requirements</vt:lpstr>
      <vt:lpstr>Citing your Package</vt:lpstr>
      <vt:lpstr>Including Data</vt:lpstr>
      <vt:lpstr>Bioconductor Review Process</vt:lpstr>
      <vt:lpstr>Are You Ready?</vt:lpstr>
      <vt:lpstr>1. Initial Submission</vt:lpstr>
      <vt:lpstr>2. Preliminary Check</vt:lpstr>
      <vt:lpstr>3. Automated Checks </vt:lpstr>
      <vt:lpstr>4. Review Process</vt:lpstr>
      <vt:lpstr>5. Acceptance</vt:lpstr>
      <vt:lpstr>Examples</vt:lpstr>
      <vt:lpstr>Package Maintenance</vt:lpstr>
      <vt:lpstr>Maintenance starts at Package Acceptance</vt:lpstr>
      <vt:lpstr>Checking builds</vt:lpstr>
      <vt:lpstr>PowerPoint Presentation</vt:lpstr>
      <vt:lpstr>When to update</vt:lpstr>
      <vt:lpstr>PowerPoint Presentation</vt:lpstr>
      <vt:lpstr>Need help?</vt:lpstr>
      <vt:lpstr>Maintainer Lifestyle</vt:lpstr>
      <vt:lpstr>PowerPoint Presentation</vt:lpstr>
      <vt:lpstr>Wrap up</vt:lpstr>
      <vt:lpstr>Conclusions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Aubrey Odom</dc:creator>
  <cp:lastModifiedBy>Aubrey Odom</cp:lastModifiedBy>
  <cp:revision>19</cp:revision>
  <dcterms:created xsi:type="dcterms:W3CDTF">2025-07-06T22:29:11Z</dcterms:created>
  <dcterms:modified xsi:type="dcterms:W3CDTF">2025-07-17T16:45:42Z</dcterms:modified>
</cp:coreProperties>
</file>